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99" r:id="rId3"/>
    <p:sldId id="270" r:id="rId4"/>
    <p:sldId id="289" r:id="rId5"/>
    <p:sldId id="288" r:id="rId6"/>
    <p:sldId id="291" r:id="rId7"/>
    <p:sldId id="294" r:id="rId8"/>
    <p:sldId id="274" r:id="rId9"/>
    <p:sldId id="275" r:id="rId10"/>
    <p:sldId id="298" r:id="rId11"/>
    <p:sldId id="300" r:id="rId12"/>
    <p:sldId id="272" r:id="rId13"/>
    <p:sldId id="297" r:id="rId14"/>
    <p:sldId id="277" r:id="rId15"/>
    <p:sldId id="293" r:id="rId16"/>
    <p:sldId id="290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t, Matt (MidAmerican)" initials="OM(" lastIdx="2" clrIdx="0">
    <p:extLst>
      <p:ext uri="{19B8F6BF-5375-455C-9EA6-DF929625EA0E}">
        <p15:presenceInfo xmlns:p15="http://schemas.microsoft.com/office/powerpoint/2012/main" userId="S::Matt.Ott@midamerican.com::cce91b66-8470-4893-a081-923271c37c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FEFEF"/>
    <a:srgbClr val="4F81BD"/>
    <a:srgbClr val="A6A6A6"/>
    <a:srgbClr val="C32026"/>
    <a:srgbClr val="444444"/>
    <a:srgbClr val="466C48"/>
    <a:srgbClr val="CDD6B8"/>
    <a:srgbClr val="EB8667"/>
    <a:srgbClr val="6B9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6" autoAdjust="0"/>
    <p:restoredTop sz="79622" autoAdjust="0"/>
  </p:normalViewPr>
  <p:slideViewPr>
    <p:cSldViewPr snapToGrid="0">
      <p:cViewPr varScale="1">
        <p:scale>
          <a:sx n="91" d="100"/>
          <a:sy n="91" d="100"/>
        </p:scale>
        <p:origin x="474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19040\Downloads\global-electric-car-registrations-and-market-share-2015-2020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19040\Desktop\EV%20Sales%20Track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C\Network\secured\Resource%20Development\EV%20Program\Stats-Reports-Reference%20Docs\Session%20Data\Charging%20Network%20Performance%20Tracking%20-%20Mast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/>
              <a:t>Cost of Driving Per Mile</a:t>
            </a:r>
            <a:r>
              <a:rPr lang="en-US" sz="1600" dirty="0"/>
              <a:t>:</a:t>
            </a:r>
          </a:p>
          <a:p>
            <a:pPr algn="l">
              <a:defRPr/>
            </a:pPr>
            <a:r>
              <a:rPr lang="en-US" sz="1600" dirty="0"/>
              <a:t>Electric vs. Gasoline</a:t>
            </a:r>
          </a:p>
        </c:rich>
      </c:tx>
      <c:layout>
        <c:manualLayout>
          <c:xMode val="edge"/>
          <c:yMode val="edge"/>
          <c:x val="1.7707467468677737E-2"/>
          <c:y val="9.64243506068833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248989146626943E-2"/>
          <c:y val="0.17781045751633986"/>
          <c:w val="0.92323449433685656"/>
          <c:h val="0.74470022129586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of Driving per Mile: Electric vs. Gasoline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ED-4567-804F-A9B8557C01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D-4567-804F-A9B8557C01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ED-4567-804F-A9B8557C01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ED-4567-804F-A9B8557C01B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EED-4567-804F-A9B8557C01B2}"/>
              </c:ext>
            </c:extLst>
          </c:dPt>
          <c:dLbls>
            <c:numFmt formatCode="&quot;$&quot;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Time of Use Off-Peak       ($0.066/kWh)</c:v>
                </c:pt>
                <c:pt idx="1">
                  <c:v>Residential Rate                 ($0.106/kWh)</c:v>
                </c:pt>
                <c:pt idx="2">
                  <c:v>$2.00/Gallon</c:v>
                </c:pt>
                <c:pt idx="3">
                  <c:v>$2.50/Gallon</c:v>
                </c:pt>
                <c:pt idx="4">
                  <c:v>$3.00/Gallon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1.9E-2</c:v>
                </c:pt>
                <c:pt idx="1">
                  <c:v>3.1E-2</c:v>
                </c:pt>
                <c:pt idx="2">
                  <c:v>5.7000000000000002E-2</c:v>
                </c:pt>
                <c:pt idx="3">
                  <c:v>7.0999999999999994E-2</c:v>
                </c:pt>
                <c:pt idx="4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ED-4567-804F-A9B8557C0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7"/>
        <c:axId val="580271688"/>
        <c:axId val="580270120"/>
      </c:barChart>
      <c:catAx>
        <c:axId val="58027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0270120"/>
        <c:crosses val="autoZero"/>
        <c:auto val="1"/>
        <c:lblAlgn val="ctr"/>
        <c:lblOffset val="100"/>
        <c:noMultiLvlLbl val="0"/>
      </c:catAx>
      <c:valAx>
        <c:axId val="580270120"/>
        <c:scaling>
          <c:orientation val="minMax"/>
        </c:scaling>
        <c:delete val="0"/>
        <c:axPos val="l"/>
        <c:numFmt formatCode="&quot;$&quot;#,##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0271688"/>
        <c:crosses val="autoZero"/>
        <c:crossBetween val="between"/>
        <c:majorUnit val="2.0000000000000004E-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 EV Registrations and Market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'global-electric-car-registratio'!$B$1</c:f>
              <c:strCache>
                <c:ptCount val="1"/>
                <c:pt idx="0">
                  <c:v>BEV</c:v>
                </c:pt>
              </c:strCache>
            </c:strRef>
          </c:tx>
          <c:spPr>
            <a:solidFill>
              <a:srgbClr val="C32026"/>
            </a:solidFill>
            <a:ln>
              <a:noFill/>
            </a:ln>
            <a:effectLst/>
          </c:spPr>
          <c:invertIfNegative val="0"/>
          <c:cat>
            <c:numRef>
              <c:f>'global-electric-car-registratio'!$A$2:$A$7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'global-electric-car-registratio'!$B$2:$B$7</c:f>
              <c:numCache>
                <c:formatCode>General</c:formatCode>
                <c:ptCount val="6"/>
                <c:pt idx="0">
                  <c:v>71000</c:v>
                </c:pt>
                <c:pt idx="1">
                  <c:v>87000</c:v>
                </c:pt>
                <c:pt idx="2">
                  <c:v>104000</c:v>
                </c:pt>
                <c:pt idx="3">
                  <c:v>239000</c:v>
                </c:pt>
                <c:pt idx="4">
                  <c:v>242000</c:v>
                </c:pt>
                <c:pt idx="5">
                  <c:v>231000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3-4911-A46D-ACE98269BDFB}"/>
            </c:ext>
          </c:extLst>
        </c:ser>
        <c:ser>
          <c:idx val="1"/>
          <c:order val="1"/>
          <c:tx>
            <c:strRef>
              <c:f>'global-electric-car-registratio'!$C$1</c:f>
              <c:strCache>
                <c:ptCount val="1"/>
                <c:pt idx="0">
                  <c:v>PHEV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numRef>
              <c:f>'global-electric-car-registratio'!$A$2:$A$7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'global-electric-car-registratio'!$C$2:$C$7</c:f>
              <c:numCache>
                <c:formatCode>General</c:formatCode>
                <c:ptCount val="6"/>
                <c:pt idx="0">
                  <c:v>43000</c:v>
                </c:pt>
                <c:pt idx="1">
                  <c:v>73000</c:v>
                </c:pt>
                <c:pt idx="2">
                  <c:v>94000</c:v>
                </c:pt>
                <c:pt idx="3">
                  <c:v>122000</c:v>
                </c:pt>
                <c:pt idx="4">
                  <c:v>85000</c:v>
                </c:pt>
                <c:pt idx="5">
                  <c:v>64000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E3-4911-A46D-ACE98269B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100"/>
        <c:axId val="1756958976"/>
        <c:axId val="1756969792"/>
      </c:barChart>
      <c:lineChart>
        <c:grouping val="standard"/>
        <c:varyColors val="0"/>
        <c:ser>
          <c:idx val="2"/>
          <c:order val="2"/>
          <c:tx>
            <c:strRef>
              <c:f>'global-electric-car-registratio'!$D$1</c:f>
              <c:strCache>
                <c:ptCount val="1"/>
                <c:pt idx="0">
                  <c:v>Sales share of new electric cars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numRef>
              <c:f>'global-electric-car-registratio'!$A$2:$A$7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'global-electric-car-registratio'!$D$2:$D$7</c:f>
              <c:numCache>
                <c:formatCode>0.0%</c:formatCode>
                <c:ptCount val="6"/>
                <c:pt idx="0">
                  <c:v>8.0000000000000002E-3</c:v>
                </c:pt>
                <c:pt idx="1">
                  <c:v>0.01</c:v>
                </c:pt>
                <c:pt idx="2">
                  <c:v>1.2E-2</c:v>
                </c:pt>
                <c:pt idx="3">
                  <c:v>0.02</c:v>
                </c:pt>
                <c:pt idx="4">
                  <c:v>2.1999999999999999E-2</c:v>
                </c:pt>
                <c:pt idx="5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E3-4911-A46D-ACE98269B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6991008"/>
        <c:axId val="1757003904"/>
      </c:lineChart>
      <c:catAx>
        <c:axId val="175695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969792"/>
        <c:crosses val="autoZero"/>
        <c:auto val="1"/>
        <c:lblAlgn val="ctr"/>
        <c:lblOffset val="100"/>
        <c:noMultiLvlLbl val="0"/>
      </c:catAx>
      <c:valAx>
        <c:axId val="175696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958976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75700390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991008"/>
        <c:crosses val="max"/>
        <c:crossBetween val="between"/>
      </c:valAx>
      <c:catAx>
        <c:axId val="1756991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7003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'Iowa Market Share (Thru 4.21)'!$B$1</c:f>
              <c:strCache>
                <c:ptCount val="1"/>
                <c:pt idx="0">
                  <c:v>BEV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numRef>
              <c:f>'Iowa Market Share (Thru 4.21)'!$A$2:$A$10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'Iowa Market Share (Thru 4.21)'!$B$2:$B$10</c:f>
              <c:numCache>
                <c:formatCode>0.00%</c:formatCode>
                <c:ptCount val="9"/>
                <c:pt idx="0">
                  <c:v>6.9999999999999999E-4</c:v>
                </c:pt>
                <c:pt idx="1">
                  <c:v>5.0000000000000001E-4</c:v>
                </c:pt>
                <c:pt idx="2">
                  <c:v>5.0000000000000001E-4</c:v>
                </c:pt>
                <c:pt idx="3">
                  <c:v>5.9999999999999995E-4</c:v>
                </c:pt>
                <c:pt idx="4">
                  <c:v>1.1000000000000001E-3</c:v>
                </c:pt>
                <c:pt idx="5">
                  <c:v>3.7000000000000002E-3</c:v>
                </c:pt>
                <c:pt idx="6">
                  <c:v>4.4999999999999997E-3</c:v>
                </c:pt>
                <c:pt idx="7">
                  <c:v>5.1000000000000004E-3</c:v>
                </c:pt>
                <c:pt idx="8">
                  <c:v>7.1000000000000004E-3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1-4C7A-8DC8-630760F3DA1C}"/>
            </c:ext>
          </c:extLst>
        </c:ser>
        <c:ser>
          <c:idx val="1"/>
          <c:order val="1"/>
          <c:tx>
            <c:strRef>
              <c:f>'Iowa Market Share (Thru 4.21)'!$C$1</c:f>
              <c:strCache>
                <c:ptCount val="1"/>
                <c:pt idx="0">
                  <c:v>PHEV</c:v>
                </c:pt>
              </c:strCache>
            </c:strRef>
          </c:tx>
          <c:spPr>
            <a:solidFill>
              <a:srgbClr val="C32026"/>
            </a:solidFill>
            <a:ln>
              <a:noFill/>
            </a:ln>
            <a:effectLst/>
          </c:spPr>
          <c:invertIfNegative val="0"/>
          <c:cat>
            <c:numRef>
              <c:f>'Iowa Market Share (Thru 4.21)'!$A$2:$A$10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'Iowa Market Share (Thru 4.21)'!$C$2:$C$10</c:f>
              <c:numCache>
                <c:formatCode>0.00%</c:formatCode>
                <c:ptCount val="9"/>
                <c:pt idx="0">
                  <c:v>1.9E-3</c:v>
                </c:pt>
                <c:pt idx="1">
                  <c:v>1.4E-3</c:v>
                </c:pt>
                <c:pt idx="2">
                  <c:v>1.2999999999999999E-3</c:v>
                </c:pt>
                <c:pt idx="3">
                  <c:v>1.6000000000000001E-3</c:v>
                </c:pt>
                <c:pt idx="4">
                  <c:v>2.5000000000000001E-3</c:v>
                </c:pt>
                <c:pt idx="5">
                  <c:v>3.3E-3</c:v>
                </c:pt>
                <c:pt idx="6">
                  <c:v>2.3E-3</c:v>
                </c:pt>
                <c:pt idx="7">
                  <c:v>1.6999999999999999E-3</c:v>
                </c:pt>
                <c:pt idx="8">
                  <c:v>5.1000000000000004E-3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21-4C7A-8DC8-630760F3D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2483056"/>
        <c:axId val="2032481808"/>
      </c:barChart>
      <c:lineChart>
        <c:grouping val="standard"/>
        <c:varyColors val="0"/>
        <c:ser>
          <c:idx val="2"/>
          <c:order val="2"/>
          <c:tx>
            <c:strRef>
              <c:f>'Iowa Market Share (Thru 4.21)'!$D$1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numRef>
              <c:f>'Iowa Market Share (Thru 4.21)'!$A$2:$A$10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'Iowa Market Share (Thru 4.21)'!$D$2:$D$10</c:f>
              <c:numCache>
                <c:formatCode>0.00%</c:formatCode>
                <c:ptCount val="9"/>
                <c:pt idx="0">
                  <c:v>2.5999999999999999E-3</c:v>
                </c:pt>
                <c:pt idx="1">
                  <c:v>1.9E-3</c:v>
                </c:pt>
                <c:pt idx="2">
                  <c:v>1.8E-3</c:v>
                </c:pt>
                <c:pt idx="3">
                  <c:v>2.2000000000000001E-3</c:v>
                </c:pt>
                <c:pt idx="4">
                  <c:v>3.5999999999999999E-3</c:v>
                </c:pt>
                <c:pt idx="5">
                  <c:v>7.0000000000000001E-3</c:v>
                </c:pt>
                <c:pt idx="6">
                  <c:v>6.7999999999999996E-3</c:v>
                </c:pt>
                <c:pt idx="7">
                  <c:v>6.8000000000000005E-3</c:v>
                </c:pt>
                <c:pt idx="8">
                  <c:v>1.2200000000000001E-2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21-4C7A-8DC8-630760F3D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2483056"/>
        <c:axId val="2032481808"/>
      </c:lineChart>
      <c:catAx>
        <c:axId val="203248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481808"/>
        <c:crosses val="autoZero"/>
        <c:auto val="1"/>
        <c:lblAlgn val="ctr"/>
        <c:lblOffset val="100"/>
        <c:noMultiLvlLbl val="0"/>
      </c:catAx>
      <c:valAx>
        <c:axId val="203248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48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9381660618526"/>
          <c:y val="2.6515391643912527E-2"/>
          <c:w val="0.86730618339381471"/>
          <c:h val="0.946969216712174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25-4C22-AD03-DB2D0007999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25-4C22-AD03-DB2D0007999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625-4C22-AD03-DB2D0007999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108A36A-3D2A-4440-BAC9-A40B1A5B1423}" type="VALUE">
                      <a:rPr lang="en-US" smtClean="0"/>
                      <a:pPr/>
                      <a:t>[VALUE]</a:t>
                    </a:fld>
                    <a:r>
                      <a:rPr lang="en-US"/>
                      <a:t> Hours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25-4C22-AD03-DB2D0007999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55F1909-2219-4AD2-A485-097A63A922F5}" type="VALUE">
                      <a:rPr lang="en-US" smtClean="0"/>
                      <a:pPr/>
                      <a:t>[VALUE]</a:t>
                    </a:fld>
                    <a:r>
                      <a:rPr lang="en-US"/>
                      <a:t> Hours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25-4C22-AD03-DB2D0007999B}"/>
                </c:ext>
              </c:extLst>
            </c:dLbl>
            <c:dLbl>
              <c:idx val="2"/>
              <c:layout>
                <c:manualLayout>
                  <c:x val="4.0923948447018389E-2"/>
                  <c:y val="-4.5195783534840845E-17"/>
                </c:manualLayout>
              </c:layout>
              <c:tx>
                <c:rich>
                  <a:bodyPr/>
                  <a:lstStyle/>
                  <a:p>
                    <a:fld id="{5FDF74C6-B315-40BF-B000-A376AC7D5678}" type="VALUE">
                      <a:rPr lang="en-US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 Hours*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625-4C22-AD03-DB2D000799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Level 1</c:v>
                </c:pt>
                <c:pt idx="1">
                  <c:v>Level 2</c:v>
                </c:pt>
                <c:pt idx="2">
                  <c:v>DC Fast Charging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9.5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5-4C22-AD03-DB2D000799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25453600"/>
        <c:axId val="325440704"/>
      </c:barChart>
      <c:catAx>
        <c:axId val="3254536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440704"/>
        <c:crosses val="autoZero"/>
        <c:auto val="1"/>
        <c:lblAlgn val="ctr"/>
        <c:lblOffset val="100"/>
        <c:noMultiLvlLbl val="0"/>
      </c:catAx>
      <c:valAx>
        <c:axId val="325440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5453600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Graph!$B$53</c:f>
              <c:strCache>
                <c:ptCount val="1"/>
                <c:pt idx="0">
                  <c:v>Sessions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Graph!$C$50:$V$51</c:f>
              <c:multiLvlStrCache>
                <c:ptCount val="20"/>
                <c:lvl>
                  <c:pt idx="0">
                    <c:v>5 Sites</c:v>
                  </c:pt>
                  <c:pt idx="1">
                    <c:v>5 Sites</c:v>
                  </c:pt>
                  <c:pt idx="2">
                    <c:v>5 Sites</c:v>
                  </c:pt>
                  <c:pt idx="3">
                    <c:v>5 Sites</c:v>
                  </c:pt>
                  <c:pt idx="4">
                    <c:v>5 Sites</c:v>
                  </c:pt>
                  <c:pt idx="5">
                    <c:v>6 Sites</c:v>
                  </c:pt>
                  <c:pt idx="6">
                    <c:v>9 Sites</c:v>
                  </c:pt>
                  <c:pt idx="7">
                    <c:v>13 Sites</c:v>
                  </c:pt>
                  <c:pt idx="8">
                    <c:v>13 Sites</c:v>
                  </c:pt>
                  <c:pt idx="9">
                    <c:v>15 Sites</c:v>
                  </c:pt>
                  <c:pt idx="10">
                    <c:v>17 Sites</c:v>
                  </c:pt>
                  <c:pt idx="11">
                    <c:v>18 Sites</c:v>
                  </c:pt>
                  <c:pt idx="12">
                    <c:v>18 Sites</c:v>
                  </c:pt>
                  <c:pt idx="13">
                    <c:v>18 Sites</c:v>
                  </c:pt>
                  <c:pt idx="14">
                    <c:v>18 Sites</c:v>
                  </c:pt>
                  <c:pt idx="15">
                    <c:v>18 Sites</c:v>
                  </c:pt>
                  <c:pt idx="16">
                    <c:v>18 Sites</c:v>
                  </c:pt>
                  <c:pt idx="17">
                    <c:v>18 Sites</c:v>
                  </c:pt>
                  <c:pt idx="18">
                    <c:v>20 Sites</c:v>
                  </c:pt>
                  <c:pt idx="19">
                    <c:v>21 Sites</c:v>
                  </c:pt>
                </c:lvl>
                <c:lvl>
                  <c:pt idx="0">
                    <c:v>Jan-20</c:v>
                  </c:pt>
                  <c:pt idx="1">
                    <c:v>Feb-20</c:v>
                  </c:pt>
                  <c:pt idx="2">
                    <c:v>Mar-20</c:v>
                  </c:pt>
                  <c:pt idx="3">
                    <c:v>Apr-20</c:v>
                  </c:pt>
                  <c:pt idx="4">
                    <c:v>May-20</c:v>
                  </c:pt>
                  <c:pt idx="5">
                    <c:v>Jun-20</c:v>
                  </c:pt>
                  <c:pt idx="6">
                    <c:v>Jul-20</c:v>
                  </c:pt>
                  <c:pt idx="7">
                    <c:v>Aug-20</c:v>
                  </c:pt>
                  <c:pt idx="8">
                    <c:v>Sep-20</c:v>
                  </c:pt>
                  <c:pt idx="9">
                    <c:v>Oct-20</c:v>
                  </c:pt>
                  <c:pt idx="10">
                    <c:v>Nov-20</c:v>
                  </c:pt>
                  <c:pt idx="11">
                    <c:v>Dec-20</c:v>
                  </c:pt>
                  <c:pt idx="12">
                    <c:v>Jan-21</c:v>
                  </c:pt>
                  <c:pt idx="13">
                    <c:v>Feb-21</c:v>
                  </c:pt>
                  <c:pt idx="14">
                    <c:v>Mar-21</c:v>
                  </c:pt>
                  <c:pt idx="15">
                    <c:v>Apr-21</c:v>
                  </c:pt>
                  <c:pt idx="16">
                    <c:v>May-21</c:v>
                  </c:pt>
                  <c:pt idx="17">
                    <c:v>Jun-21</c:v>
                  </c:pt>
                  <c:pt idx="18">
                    <c:v>Jul-21</c:v>
                  </c:pt>
                  <c:pt idx="19">
                    <c:v>Aug-21</c:v>
                  </c:pt>
                </c:lvl>
              </c:multiLvlStrCache>
            </c:multiLvlStrRef>
          </c:cat>
          <c:val>
            <c:numRef>
              <c:f>Graph!$C$53:$V$53</c:f>
              <c:numCache>
                <c:formatCode>0</c:formatCode>
                <c:ptCount val="20"/>
                <c:pt idx="0">
                  <c:v>36</c:v>
                </c:pt>
                <c:pt idx="1">
                  <c:v>33</c:v>
                </c:pt>
                <c:pt idx="2">
                  <c:v>37</c:v>
                </c:pt>
                <c:pt idx="3">
                  <c:v>39</c:v>
                </c:pt>
                <c:pt idx="4">
                  <c:v>44</c:v>
                </c:pt>
                <c:pt idx="5">
                  <c:v>40</c:v>
                </c:pt>
                <c:pt idx="6">
                  <c:v>76</c:v>
                </c:pt>
                <c:pt idx="7">
                  <c:v>163</c:v>
                </c:pt>
                <c:pt idx="8">
                  <c:v>201</c:v>
                </c:pt>
                <c:pt idx="9">
                  <c:v>250</c:v>
                </c:pt>
                <c:pt idx="10">
                  <c:v>174</c:v>
                </c:pt>
                <c:pt idx="11">
                  <c:v>237</c:v>
                </c:pt>
                <c:pt idx="12">
                  <c:v>169</c:v>
                </c:pt>
                <c:pt idx="13">
                  <c:v>160</c:v>
                </c:pt>
                <c:pt idx="14">
                  <c:v>195</c:v>
                </c:pt>
                <c:pt idx="15">
                  <c:v>259</c:v>
                </c:pt>
                <c:pt idx="16">
                  <c:v>347</c:v>
                </c:pt>
                <c:pt idx="17">
                  <c:v>405</c:v>
                </c:pt>
                <c:pt idx="18">
                  <c:v>522</c:v>
                </c:pt>
                <c:pt idx="19">
                  <c:v>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7-45D0-8A1F-ACF883F77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96015"/>
        <c:axId val="254600335"/>
      </c:barChart>
      <c:valAx>
        <c:axId val="254600335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Charge Sessions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6015"/>
        <c:crosses val="max"/>
        <c:crossBetween val="between"/>
      </c:valAx>
      <c:catAx>
        <c:axId val="13496015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600335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0.48964</cdr:x>
      <cdr:y>0.8069</cdr:y>
    </cdr:from>
    <cdr:to>
      <cdr:x>0.57586</cdr:x>
      <cdr:y>0.91713</cdr:y>
    </cdr:to>
    <cdr:pic>
      <cdr:nvPicPr>
        <cdr:cNvPr id="5" name="Graphic 1" descr="Fuel with solid fill">
          <a:extLst xmlns:a="http://schemas.openxmlformats.org/drawingml/2006/main">
            <a:ext uri="{FF2B5EF4-FFF2-40B4-BE49-F238E27FC236}">
              <a16:creationId xmlns:a16="http://schemas.microsoft.com/office/drawing/2014/main" id="{3E00CE85-5DB8-4DF4-BBAA-024DC699F5A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239770" y="4176390"/>
          <a:ext cx="570547" cy="57054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0.30134</cdr:x>
      <cdr:y>0.81463</cdr:y>
    </cdr:from>
    <cdr:to>
      <cdr:x>0.38196</cdr:x>
      <cdr:y>0.91768</cdr:y>
    </cdr:to>
    <cdr:pic>
      <cdr:nvPicPr>
        <cdr:cNvPr id="9" name="Graphic 8" descr="Plugged Unplugged with solid fill">
          <a:extLst xmlns:a="http://schemas.openxmlformats.org/drawingml/2006/main">
            <a:ext uri="{FF2B5EF4-FFF2-40B4-BE49-F238E27FC236}">
              <a16:creationId xmlns:a16="http://schemas.microsoft.com/office/drawing/2014/main" id="{97F33AA9-BA3D-4E61-B85C-2C476E13A82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993901" y="4216401"/>
          <a:ext cx="533400" cy="533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0.11708</cdr:x>
      <cdr:y>0.80972</cdr:y>
    </cdr:from>
    <cdr:to>
      <cdr:x>0.1977</cdr:x>
      <cdr:y>0.91277</cdr:y>
    </cdr:to>
    <cdr:pic>
      <cdr:nvPicPr>
        <cdr:cNvPr id="10" name="Graphic 1" descr="Plugged Unplugged with solid fill">
          <a:extLst xmlns:a="http://schemas.openxmlformats.org/drawingml/2006/main">
            <a:ext uri="{FF2B5EF4-FFF2-40B4-BE49-F238E27FC236}">
              <a16:creationId xmlns:a16="http://schemas.microsoft.com/office/drawing/2014/main" id="{E951B6D7-E7E4-45BD-BC08-8F23B1174A4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74701" y="4191001"/>
          <a:ext cx="533400" cy="533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0.67466</cdr:x>
      <cdr:y>0.80788</cdr:y>
    </cdr:from>
    <cdr:to>
      <cdr:x>0.76089</cdr:x>
      <cdr:y>0.91811</cdr:y>
    </cdr:to>
    <cdr:pic>
      <cdr:nvPicPr>
        <cdr:cNvPr id="11" name="Graphic 1" descr="Fuel with solid fill">
          <a:extLst xmlns:a="http://schemas.openxmlformats.org/drawingml/2006/main">
            <a:ext uri="{FF2B5EF4-FFF2-40B4-BE49-F238E27FC236}">
              <a16:creationId xmlns:a16="http://schemas.microsoft.com/office/drawing/2014/main" id="{CC796EE4-ADCD-4E56-B363-29DACDBC883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464050" y="4181470"/>
          <a:ext cx="570547" cy="57054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0.859</cdr:x>
      <cdr:y>0.80935</cdr:y>
    </cdr:from>
    <cdr:to>
      <cdr:x>0.94523</cdr:x>
      <cdr:y>0.91958</cdr:y>
    </cdr:to>
    <cdr:pic>
      <cdr:nvPicPr>
        <cdr:cNvPr id="12" name="Graphic 1" descr="Fuel with solid fill">
          <a:extLst xmlns:a="http://schemas.openxmlformats.org/drawingml/2006/main">
            <a:ext uri="{FF2B5EF4-FFF2-40B4-BE49-F238E27FC236}">
              <a16:creationId xmlns:a16="http://schemas.microsoft.com/office/drawing/2014/main" id="{CC796EE4-ADCD-4E56-B363-29DACDBC883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683724" y="4189090"/>
          <a:ext cx="570547" cy="57054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87C27-A69A-4C52-B8FE-BFD8F1A7A9F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DC831-4BCD-4909-AE8D-0BCF46A7B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5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.volvocars.com/global/en-gb/media/pressreleases/277409/volvo-cars-to-be-fully-electric-by-203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iat.mc.eu1.kontiki.com/global2/player?moid=736fc9bf-3f8e-44d0-b650-5bb8d54301ff" TargetMode="External"/><Relationship Id="rId5" Type="http://schemas.openxmlformats.org/officeDocument/2006/relationships/hyperlink" Target="https://www.volkswagen-newsroom.com/en/press-releases/volkswagen-is-accelerating-transformation-into-software-driven-mobility-provider-6878" TargetMode="External"/><Relationship Id="rId4" Type="http://schemas.openxmlformats.org/officeDocument/2006/relationships/hyperlink" Target="https://media.gm.com/media/us/en/gm/home.detail.html/content/Pages/news/us/en/2021/jan/0128-carbon.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HEV – Toyota Prius</a:t>
            </a:r>
          </a:p>
          <a:p>
            <a:r>
              <a:rPr lang="en-US" dirty="0"/>
              <a:t>PHEV – Plug In Hybrid EV – Chevy Volt, Chrysler Pacifica</a:t>
            </a:r>
          </a:p>
          <a:p>
            <a:r>
              <a:rPr lang="en-US" dirty="0"/>
              <a:t>BEV – Battery EV – </a:t>
            </a:r>
            <a:r>
              <a:rPr lang="en-US" dirty="0" err="1"/>
              <a:t>Teslas</a:t>
            </a:r>
            <a:r>
              <a:rPr lang="en-US" dirty="0"/>
              <a:t>, Chevy Volts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1B76B7-D764-4677-A855-C6BD4A5A25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088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C831-4BCD-4909-AE8D-0BCF46A7BD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44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Each site will be networked to provide MidAmerican Energy and the site host information on use patterns, electric usage, charger operating status, and diagnostic information</a:t>
            </a:r>
          </a:p>
          <a:p>
            <a:pPr lvl="1"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The site will be designed to accommodate expansion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C831-4BCD-4909-AE8D-0BCF46A7BD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8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C831-4BCD-4909-AE8D-0BCF46A7BD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7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In Iowa due to 57% of the electricity coming from wind, a BEV will produce over 1,000 less </a:t>
            </a:r>
            <a:r>
              <a:rPr lang="en-US" sz="1000" dirty="0" err="1"/>
              <a:t>lbs</a:t>
            </a:r>
            <a:r>
              <a:rPr lang="en-US" sz="1000" dirty="0"/>
              <a:t> of CO2 per vehicle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1B1B1B"/>
                </a:solidFill>
                <a:effectLst/>
                <a:latin typeface="Source Sans Pro Web"/>
              </a:rPr>
              <a:t>In 2019, CO</a:t>
            </a:r>
            <a:r>
              <a:rPr lang="en-US" sz="1000" b="0" i="0" baseline="-25000" dirty="0">
                <a:solidFill>
                  <a:srgbClr val="1B1B1B"/>
                </a:solidFill>
                <a:effectLst/>
                <a:latin typeface="Source Sans Pro Web"/>
              </a:rPr>
              <a:t>2</a:t>
            </a:r>
            <a:r>
              <a:rPr lang="en-US" sz="1000" b="0" i="0" dirty="0">
                <a:solidFill>
                  <a:srgbClr val="1B1B1B"/>
                </a:solidFill>
                <a:effectLst/>
                <a:latin typeface="Source Sans Pro Web"/>
              </a:rPr>
              <a:t> accounted for about 80 percent of all U.S. greenhouse gas emissions from human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1B1B1B"/>
                </a:solidFill>
                <a:effectLst/>
                <a:latin typeface="Source Sans Pro Web"/>
              </a:rPr>
              <a:t>The combustion of fossil fuels such as gasoline and diesel to transport people and goods was the largest source of CO</a:t>
            </a:r>
            <a:r>
              <a:rPr lang="en-US" sz="1000" b="0" i="0" baseline="-25000" dirty="0">
                <a:solidFill>
                  <a:srgbClr val="1B1B1B"/>
                </a:solidFill>
                <a:effectLst/>
                <a:latin typeface="Source Sans Pro Web"/>
              </a:rPr>
              <a:t>2</a:t>
            </a:r>
            <a:r>
              <a:rPr lang="en-US" sz="1000" b="0" i="0" dirty="0">
                <a:solidFill>
                  <a:srgbClr val="1B1B1B"/>
                </a:solidFill>
                <a:effectLst/>
                <a:latin typeface="Source Sans Pro Web"/>
              </a:rPr>
              <a:t> emissions in 2019, accounting for about 35 percent of total U.S. CO</a:t>
            </a:r>
            <a:r>
              <a:rPr lang="en-US" sz="1000" b="0" i="0" baseline="-25000" dirty="0">
                <a:solidFill>
                  <a:srgbClr val="1B1B1B"/>
                </a:solidFill>
                <a:effectLst/>
                <a:latin typeface="Source Sans Pro Web"/>
              </a:rPr>
              <a:t>2</a:t>
            </a:r>
            <a:r>
              <a:rPr lang="en-US" sz="1000" b="0" i="0" dirty="0">
                <a:solidFill>
                  <a:srgbClr val="1B1B1B"/>
                </a:solidFill>
                <a:effectLst/>
                <a:latin typeface="Source Sans Pro Web"/>
              </a:rPr>
              <a:t> emissions and 28 percent of total U.S. greenhouse gas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C831-4BCD-4909-AE8D-0BCF46A7BD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8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Graphik"/>
                <a:hlinkClick r:id="rId3"/>
              </a:rPr>
              <a:t>23.4% increase in the number of EVS registered in Iowa from EOY 2020 till Q2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Graphik"/>
                <a:hlinkClick r:id="rId3"/>
              </a:rPr>
              <a:t>Volvo will only sell electric cars from 2030</a:t>
            </a:r>
            <a:r>
              <a:rPr lang="en-US" b="0" i="0" dirty="0">
                <a:solidFill>
                  <a:srgbClr val="000000"/>
                </a:solidFill>
                <a:effectLst/>
                <a:latin typeface="Graphik"/>
              </a:rPr>
              <a:t>;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Graphik"/>
                <a:hlinkClick r:id="rId4"/>
              </a:rPr>
              <a:t>General Motors plans to offer only electric LDVs by 2035</a:t>
            </a:r>
            <a:r>
              <a:rPr lang="en-US" b="0" i="0" dirty="0">
                <a:solidFill>
                  <a:srgbClr val="000000"/>
                </a:solidFill>
                <a:effectLst/>
                <a:latin typeface="Graphik"/>
              </a:rPr>
              <a:t>;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Graphik"/>
                <a:hlinkClick r:id="rId5"/>
              </a:rPr>
              <a:t>Volkswagen aims for 50% electric car in the United States by 2030 and 100% by 2040</a:t>
            </a:r>
            <a:r>
              <a:rPr lang="en-US" b="0" i="0" dirty="0">
                <a:solidFill>
                  <a:srgbClr val="000000"/>
                </a:solidFill>
                <a:effectLst/>
                <a:latin typeface="Graphik"/>
              </a:rPr>
              <a:t>; (VW, Audi, Porsche)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effectLst/>
                <a:latin typeface="Graphik"/>
                <a:hlinkClick r:id="rId6"/>
              </a:rPr>
              <a:t>Stellantis</a:t>
            </a:r>
            <a:r>
              <a:rPr lang="en-US" b="0" i="0" u="none" strike="noStrike" dirty="0">
                <a:effectLst/>
                <a:latin typeface="Graphik"/>
                <a:hlinkClick r:id="rId6"/>
              </a:rPr>
              <a:t> aims for 35% electric cars sales in the United States</a:t>
            </a:r>
            <a:r>
              <a:rPr lang="en-US" b="0" i="0" dirty="0">
                <a:solidFill>
                  <a:srgbClr val="000000"/>
                </a:solidFill>
                <a:effectLst/>
                <a:latin typeface="Graphik"/>
              </a:rPr>
              <a:t>. (Dodge, Fiat, Chrysler)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C831-4BCD-4909-AE8D-0BCF46A7BD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7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Through April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C831-4BCD-4909-AE8D-0BCF46A7BD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1B76B7-D764-4677-A855-C6BD4A5A25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547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Midwest EV Coalition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1B76B7-D764-4677-A855-C6BD4A5A25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65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444 rebates given out to date; large increase in Q3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C831-4BCD-4909-AE8D-0BCF46A7BD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5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444 rebates given out to date; large increase in Q3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C831-4BCD-4909-AE8D-0BCF46A7BD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1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Level 1 Cost – Free with vehicle, Level 2 – Appx. $1k (Bolt will now come with a dual voltage/level charger), Level 3 – 50 kW: $200k and 150 kW: $325k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1B76B7-D764-4677-A855-C6BD4A5A25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88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47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194285"/>
            <a:ext cx="3454400" cy="5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1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34592"/>
          </a:xfrm>
          <a:prstGeom prst="rect">
            <a:avLst/>
          </a:prstGeom>
        </p:spPr>
      </p:pic>
      <p:sp>
        <p:nvSpPr>
          <p:cNvPr id="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121919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4133"/>
              </a:lnSpc>
              <a:defRPr sz="346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220304"/>
            <a:ext cx="12192000" cy="5402469"/>
          </a:xfrm>
          <a:prstGeom prst="rect">
            <a:avLst/>
          </a:prstGeom>
        </p:spPr>
        <p:txBody>
          <a:bodyPr/>
          <a:lstStyle>
            <a:lvl1pPr marL="309026" indent="-309026">
              <a:spcBef>
                <a:spcPts val="400"/>
              </a:spcBef>
              <a:buClrTx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18610" indent="-309026">
              <a:spcBef>
                <a:spcPts val="400"/>
              </a:spcBef>
              <a:buFont typeface="Times New Roman" pitchFamily="18" charset="0"/>
              <a:buChar char="–"/>
              <a:defRPr sz="26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spcBef>
                <a:spcPts val="400"/>
              </a:spcBef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58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34592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121919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4133"/>
              </a:lnSpc>
              <a:defRPr sz="346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220304"/>
            <a:ext cx="12192000" cy="5402469"/>
          </a:xfrm>
          <a:prstGeom prst="rect">
            <a:avLst/>
          </a:prstGeom>
        </p:spPr>
        <p:txBody>
          <a:bodyPr/>
          <a:lstStyle>
            <a:lvl1pPr marL="309026" indent="-309026">
              <a:spcBef>
                <a:spcPts val="400"/>
              </a:spcBef>
              <a:buClrTx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18610" indent="-309026">
              <a:spcBef>
                <a:spcPts val="400"/>
              </a:spcBef>
              <a:buFont typeface="Times New Roman" pitchFamily="18" charset="0"/>
              <a:buChar char="–"/>
              <a:defRPr sz="26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spcBef>
                <a:spcPts val="400"/>
              </a:spcBef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21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Comm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34592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121919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4133"/>
              </a:lnSpc>
              <a:defRPr sz="346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220304"/>
            <a:ext cx="12192000" cy="5402469"/>
          </a:xfrm>
          <a:prstGeom prst="rect">
            <a:avLst/>
          </a:prstGeom>
        </p:spPr>
        <p:txBody>
          <a:bodyPr/>
          <a:lstStyle>
            <a:lvl1pPr marL="309026" indent="-309026">
              <a:spcBef>
                <a:spcPts val="400"/>
              </a:spcBef>
              <a:buClrTx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18610" indent="-309026">
              <a:spcBef>
                <a:spcPts val="400"/>
              </a:spcBef>
              <a:buFont typeface="Times New Roman" pitchFamily="18" charset="0"/>
              <a:buChar char="–"/>
              <a:defRPr sz="26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spcBef>
                <a:spcPts val="400"/>
              </a:spcBef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25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al Resp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34592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121919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4133"/>
              </a:lnSpc>
              <a:defRPr sz="346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220304"/>
            <a:ext cx="12192000" cy="5402469"/>
          </a:xfrm>
          <a:prstGeom prst="rect">
            <a:avLst/>
          </a:prstGeom>
        </p:spPr>
        <p:txBody>
          <a:bodyPr/>
          <a:lstStyle>
            <a:lvl1pPr marL="309026" indent="-309026">
              <a:spcBef>
                <a:spcPts val="400"/>
              </a:spcBef>
              <a:buClrTx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18610" indent="-309026">
              <a:spcBef>
                <a:spcPts val="400"/>
              </a:spcBef>
              <a:buFont typeface="Times New Roman" pitchFamily="18" charset="0"/>
              <a:buChar char="–"/>
              <a:defRPr sz="26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spcBef>
                <a:spcPts val="400"/>
              </a:spcBef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68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tory Integ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34592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121919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4133"/>
              </a:lnSpc>
              <a:defRPr sz="346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220304"/>
            <a:ext cx="12192000" cy="5402469"/>
          </a:xfrm>
          <a:prstGeom prst="rect">
            <a:avLst/>
          </a:prstGeom>
        </p:spPr>
        <p:txBody>
          <a:bodyPr/>
          <a:lstStyle>
            <a:lvl1pPr marL="309026" indent="-309026">
              <a:spcBef>
                <a:spcPts val="400"/>
              </a:spcBef>
              <a:buClrTx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18610" indent="-309026">
              <a:spcBef>
                <a:spcPts val="400"/>
              </a:spcBef>
              <a:buFont typeface="Times New Roman" pitchFamily="18" charset="0"/>
              <a:buChar char="–"/>
              <a:defRPr sz="26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spcBef>
                <a:spcPts val="400"/>
              </a:spcBef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11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rational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34592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121919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4133"/>
              </a:lnSpc>
              <a:defRPr sz="346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220304"/>
            <a:ext cx="12192000" cy="5402469"/>
          </a:xfrm>
          <a:prstGeom prst="rect">
            <a:avLst/>
          </a:prstGeom>
        </p:spPr>
        <p:txBody>
          <a:bodyPr/>
          <a:lstStyle>
            <a:lvl1pPr marL="309026" indent="-309026">
              <a:spcBef>
                <a:spcPts val="400"/>
              </a:spcBef>
              <a:buClrTx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18610" indent="-309026">
              <a:spcBef>
                <a:spcPts val="400"/>
              </a:spcBef>
              <a:buFont typeface="Times New Roman" pitchFamily="18" charset="0"/>
              <a:buChar char="–"/>
              <a:defRPr sz="26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spcBef>
                <a:spcPts val="400"/>
              </a:spcBef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01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34592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121919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4133"/>
              </a:lnSpc>
              <a:defRPr sz="346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220304"/>
            <a:ext cx="12192000" cy="5402469"/>
          </a:xfrm>
          <a:prstGeom prst="rect">
            <a:avLst/>
          </a:prstGeom>
        </p:spPr>
        <p:txBody>
          <a:bodyPr/>
          <a:lstStyle>
            <a:lvl1pPr marL="309026" indent="-309026">
              <a:spcBef>
                <a:spcPts val="400"/>
              </a:spcBef>
              <a:buClrTx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18610" indent="-309026">
              <a:spcBef>
                <a:spcPts val="400"/>
              </a:spcBef>
              <a:buFont typeface="Times New Roman" pitchFamily="18" charset="0"/>
              <a:buChar char="–"/>
              <a:defRPr sz="26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spcBef>
                <a:spcPts val="400"/>
              </a:spcBef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811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510807"/>
            <a:ext cx="9245600" cy="183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9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7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34955D1-F4B4-436A-A2E7-34662CE0AE69}"/>
              </a:ext>
            </a:extLst>
          </p:cNvPr>
          <p:cNvSpPr txBox="1"/>
          <p:nvPr/>
        </p:nvSpPr>
        <p:spPr>
          <a:xfrm>
            <a:off x="4161038" y="1237110"/>
            <a:ext cx="7020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B8667"/>
                </a:solidFill>
              </a:rPr>
              <a:t>Electric Vehicle Fast-Charging Network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1808F3-95E0-42B4-93E2-8D0BDA73C177}"/>
              </a:ext>
            </a:extLst>
          </p:cNvPr>
          <p:cNvCxnSpPr/>
          <p:nvPr/>
        </p:nvCxnSpPr>
        <p:spPr>
          <a:xfrm>
            <a:off x="4278385" y="3402665"/>
            <a:ext cx="1652632" cy="0"/>
          </a:xfrm>
          <a:prstGeom prst="line">
            <a:avLst/>
          </a:prstGeom>
          <a:ln>
            <a:solidFill>
              <a:srgbClr val="466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47914D9-D5CB-4D67-8D58-B88B857041D8}"/>
              </a:ext>
            </a:extLst>
          </p:cNvPr>
          <p:cNvSpPr txBox="1"/>
          <p:nvPr/>
        </p:nvSpPr>
        <p:spPr>
          <a:xfrm>
            <a:off x="4161038" y="3731994"/>
            <a:ext cx="6791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44444"/>
                </a:solidFill>
              </a:rPr>
              <a:t>Matt Ott</a:t>
            </a:r>
          </a:p>
          <a:p>
            <a:r>
              <a:rPr lang="en-US" dirty="0">
                <a:solidFill>
                  <a:srgbClr val="444444"/>
                </a:solidFill>
              </a:rPr>
              <a:t>Project Developer</a:t>
            </a:r>
          </a:p>
          <a:p>
            <a:r>
              <a:rPr lang="en-US" dirty="0">
                <a:solidFill>
                  <a:srgbClr val="444444"/>
                </a:solidFill>
              </a:rPr>
              <a:t>MidAmerican Energy Company</a:t>
            </a:r>
          </a:p>
          <a:p>
            <a:endParaRPr lang="en-US" dirty="0">
              <a:solidFill>
                <a:srgbClr val="38454B"/>
              </a:solidFill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3043B-5EEE-438B-8277-EA8D89474062}"/>
              </a:ext>
            </a:extLst>
          </p:cNvPr>
          <p:cNvGrpSpPr/>
          <p:nvPr/>
        </p:nvGrpSpPr>
        <p:grpSpPr>
          <a:xfrm>
            <a:off x="3619329" y="6020874"/>
            <a:ext cx="8685657" cy="908054"/>
            <a:chOff x="3619329" y="6020874"/>
            <a:chExt cx="8685657" cy="90805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82615B-8E68-4049-A23D-76CC2AC1FD53}"/>
                </a:ext>
              </a:extLst>
            </p:cNvPr>
            <p:cNvSpPr/>
            <p:nvPr/>
          </p:nvSpPr>
          <p:spPr>
            <a:xfrm>
              <a:off x="3619329" y="6020874"/>
              <a:ext cx="8685657" cy="908054"/>
            </a:xfrm>
            <a:prstGeom prst="rect">
              <a:avLst/>
            </a:prstGeom>
            <a:solidFill>
              <a:srgbClr val="CDD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AA82FA-6400-43F5-8AD0-2E5F4BFC1EC4}"/>
                </a:ext>
              </a:extLst>
            </p:cNvPr>
            <p:cNvSpPr txBox="1"/>
            <p:nvPr/>
          </p:nvSpPr>
          <p:spPr>
            <a:xfrm>
              <a:off x="4161037" y="6167125"/>
              <a:ext cx="785386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rgbClr val="444444"/>
                  </a:solidFill>
                </a:rPr>
                <a:t>HANDOUTS &amp; PRESENTATONS ARE AVAILABLE THROUGH THE EVENT APP </a:t>
              </a:r>
            </a:p>
            <a:p>
              <a:r>
                <a:rPr lang="en-US" sz="1700" b="1" dirty="0">
                  <a:solidFill>
                    <a:srgbClr val="444444"/>
                  </a:solidFill>
                </a:rPr>
                <a:t>AND AT WWW.IOWALEAGUE.ORG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4E8F2D1-EE0D-48EA-BFF1-A121F8E6E1E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6020874"/>
              <a:ext cx="8647386" cy="0"/>
            </a:xfrm>
            <a:prstGeom prst="line">
              <a:avLst/>
            </a:prstGeom>
            <a:ln>
              <a:solidFill>
                <a:srgbClr val="466C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BF9730-5261-4C5D-9C0F-164FC91A07E4}"/>
              </a:ext>
            </a:extLst>
          </p:cNvPr>
          <p:cNvGrpSpPr/>
          <p:nvPr/>
        </p:nvGrpSpPr>
        <p:grpSpPr>
          <a:xfrm>
            <a:off x="0" y="-297809"/>
            <a:ext cx="3665048" cy="7155809"/>
            <a:chOff x="0" y="-297809"/>
            <a:chExt cx="3665048" cy="71558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B678EC-5726-451D-A7DC-5E876898D615}"/>
                </a:ext>
              </a:extLst>
            </p:cNvPr>
            <p:cNvSpPr/>
            <p:nvPr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rgbClr val="44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409E72-F6DD-44B5-9A82-434A2B6AD819}"/>
                </a:ext>
              </a:extLst>
            </p:cNvPr>
            <p:cNvSpPr/>
            <p:nvPr/>
          </p:nvSpPr>
          <p:spPr>
            <a:xfrm flipH="1">
              <a:off x="3619329" y="-297809"/>
              <a:ext cx="45719" cy="7155809"/>
            </a:xfrm>
            <a:prstGeom prst="rect">
              <a:avLst/>
            </a:prstGeom>
            <a:solidFill>
              <a:srgbClr val="6B93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EDDA175-F5DE-431A-A883-2B092E702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25" y="606878"/>
              <a:ext cx="2827672" cy="5691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3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3453-E5F4-4C00-8FC1-A4055E02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MidAmerican’s Role and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47C1-4E32-4245-8E36-C9DD5F5BC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US" sz="2400" dirty="0"/>
              <a:t>Cost Barrier</a:t>
            </a:r>
          </a:p>
          <a:p>
            <a:pPr lvl="1">
              <a:spcAft>
                <a:spcPts val="400"/>
              </a:spcAft>
            </a:pPr>
            <a:r>
              <a:rPr lang="en-US" sz="2400" dirty="0"/>
              <a:t>Residential Customer Incentive - $500 toward the purchase or lease of a new electric vehicle</a:t>
            </a:r>
          </a:p>
          <a:p>
            <a:pPr lvl="1">
              <a:spcAft>
                <a:spcPts val="400"/>
              </a:spcAft>
            </a:pPr>
            <a:r>
              <a:rPr lang="en-US" sz="2400" dirty="0"/>
              <a:t>Non-residential Customer Incentive - $1,500 toward the purchase of a qualifying level 2 charger for employee and/or public use (workplace, retail, commercial,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5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3453-E5F4-4C00-8FC1-A4055E02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MidAmerican’s Role and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47C1-4E32-4245-8E36-C9DD5F5BC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0305"/>
            <a:ext cx="12192000" cy="892274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2400" dirty="0"/>
              <a:t>Range Anxiety Barrier</a:t>
            </a:r>
          </a:p>
          <a:p>
            <a:endParaRPr lang="en-US" dirty="0"/>
          </a:p>
        </p:txBody>
      </p:sp>
      <p:pic>
        <p:nvPicPr>
          <p:cNvPr id="5" name="Picture 4" descr="A picture containing text, road, outdoor, sign&#10;&#10;Description automatically generated">
            <a:extLst>
              <a:ext uri="{FF2B5EF4-FFF2-40B4-BE49-F238E27FC236}">
                <a16:creationId xmlns:a16="http://schemas.microsoft.com/office/drawing/2014/main" id="{50EBC28E-E712-4E30-A882-EA8229BF6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16" y="1897118"/>
            <a:ext cx="6786563" cy="44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3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Equipment Types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D93422-5758-4E34-9C01-D7FC19F45E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5" b="50985"/>
          <a:stretch/>
        </p:blipFill>
        <p:spPr bwMode="auto">
          <a:xfrm>
            <a:off x="123825" y="1524000"/>
            <a:ext cx="1196673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4FF9762C-09C7-403B-B6AC-B7E3C6F24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56723"/>
              </p:ext>
            </p:extLst>
          </p:nvPr>
        </p:nvGraphicFramePr>
        <p:xfrm>
          <a:off x="123825" y="3846602"/>
          <a:ext cx="11966736" cy="25603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988912">
                  <a:extLst>
                    <a:ext uri="{9D8B030D-6E8A-4147-A177-3AD203B41FA5}">
                      <a16:colId xmlns:a16="http://schemas.microsoft.com/office/drawing/2014/main" val="723801222"/>
                    </a:ext>
                  </a:extLst>
                </a:gridCol>
                <a:gridCol w="3988912">
                  <a:extLst>
                    <a:ext uri="{9D8B030D-6E8A-4147-A177-3AD203B41FA5}">
                      <a16:colId xmlns:a16="http://schemas.microsoft.com/office/drawing/2014/main" val="761856119"/>
                    </a:ext>
                  </a:extLst>
                </a:gridCol>
                <a:gridCol w="3988912">
                  <a:extLst>
                    <a:ext uri="{9D8B030D-6E8A-4147-A177-3AD203B41FA5}">
                      <a16:colId xmlns:a16="http://schemas.microsoft.com/office/drawing/2014/main" val="1947570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Voltage</a:t>
                      </a:r>
                    </a:p>
                    <a:p>
                      <a:r>
                        <a:rPr lang="en-US" b="0" dirty="0"/>
                        <a:t>120V 1-Phase 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Voltage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240V 1-Phase 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Voltage</a:t>
                      </a:r>
                    </a:p>
                    <a:p>
                      <a:r>
                        <a:rPr lang="en-US" b="0" dirty="0"/>
                        <a:t>480V 3-Phase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70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Amps</a:t>
                      </a:r>
                    </a:p>
                    <a:p>
                      <a:r>
                        <a:rPr lang="en-US" b="0" dirty="0"/>
                        <a:t>8-16 Amps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Amps</a:t>
                      </a:r>
                    </a:p>
                    <a:p>
                      <a:r>
                        <a:rPr lang="en-US" b="0" dirty="0"/>
                        <a:t>12-80 Amps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Amps</a:t>
                      </a:r>
                    </a:p>
                    <a:p>
                      <a:r>
                        <a:rPr lang="en-US" b="0" dirty="0"/>
                        <a:t>&gt;120 Amps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2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Charging Capacity</a:t>
                      </a:r>
                    </a:p>
                    <a:p>
                      <a:r>
                        <a:rPr lang="en-US" dirty="0"/>
                        <a:t>1.4 to 1.9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Charging Capacity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2.5 to 19.2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Charging Capacity</a:t>
                      </a:r>
                    </a:p>
                    <a:p>
                      <a:r>
                        <a:rPr lang="en-US" b="0" dirty="0"/>
                        <a:t>&gt;50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784440"/>
                  </a:ext>
                </a:extLst>
              </a:tr>
              <a:tr h="393293">
                <a:tc>
                  <a:txBody>
                    <a:bodyPr/>
                    <a:lstStyle/>
                    <a:p>
                      <a:r>
                        <a:rPr lang="en-US" b="1" dirty="0"/>
                        <a:t>Charge Time</a:t>
                      </a:r>
                    </a:p>
                    <a:p>
                      <a:r>
                        <a:rPr lang="en-US" b="0" dirty="0"/>
                        <a:t>2-5 miles per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Charge Time</a:t>
                      </a:r>
                    </a:p>
                    <a:p>
                      <a:r>
                        <a:rPr lang="en-US" b="0" dirty="0"/>
                        <a:t>10-30 miles per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Charge Time</a:t>
                      </a:r>
                    </a:p>
                    <a:p>
                      <a:r>
                        <a:rPr lang="en-US" b="0" dirty="0"/>
                        <a:t>80% charge in 20-40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772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71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CCCB-102D-41B6-ACC8-D8A6B6AF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Time to Fully Charge</a:t>
            </a:r>
            <a:br>
              <a:rPr lang="en-US" dirty="0"/>
            </a:br>
            <a:r>
              <a:rPr lang="en-US" sz="2000" b="0" dirty="0"/>
              <a:t>2021 Chevy Bolt Example</a:t>
            </a:r>
            <a:endParaRPr lang="en-US" b="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5E5669-2027-4486-95BC-1919AA14F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714537"/>
              </p:ext>
            </p:extLst>
          </p:nvPr>
        </p:nvGraphicFramePr>
        <p:xfrm>
          <a:off x="-1" y="1408387"/>
          <a:ext cx="14125904" cy="525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2021 Chevrolet Bolt: Side View">
            <a:extLst>
              <a:ext uri="{FF2B5EF4-FFF2-40B4-BE49-F238E27FC236}">
                <a16:creationId xmlns:a16="http://schemas.microsoft.com/office/drawing/2014/main" id="{1B3F9C81-0468-4C58-A0DD-DC5EB9F74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" t="23954" r="1933" b="13705"/>
          <a:stretch/>
        </p:blipFill>
        <p:spPr bwMode="auto">
          <a:xfrm flipH="1">
            <a:off x="5114597" y="2150485"/>
            <a:ext cx="5124450" cy="21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DD5488-3683-4DA9-980D-2574CEB92476}"/>
              </a:ext>
            </a:extLst>
          </p:cNvPr>
          <p:cNvSpPr txBox="1"/>
          <p:nvPr/>
        </p:nvSpPr>
        <p:spPr>
          <a:xfrm>
            <a:off x="6569280" y="4245231"/>
            <a:ext cx="199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2021 Chevy Bolt</a:t>
            </a:r>
          </a:p>
          <a:p>
            <a:pPr algn="ctr"/>
            <a:r>
              <a:rPr lang="en-US" sz="1400" dirty="0"/>
              <a:t>259 mile range – 66 kWh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5374B-11A0-4D36-9D13-43837DA162E3}"/>
              </a:ext>
            </a:extLst>
          </p:cNvPr>
          <p:cNvSpPr txBox="1"/>
          <p:nvPr/>
        </p:nvSpPr>
        <p:spPr>
          <a:xfrm>
            <a:off x="9997966" y="6509670"/>
            <a:ext cx="24226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Arial" panose="020B0604020202020204" pitchFamily="34" charset="0"/>
              </a:rPr>
              <a:t>*Typically charged to 80%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255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MidAmerican’s DC Fast-Charging Network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304"/>
            <a:ext cx="11895589" cy="5402469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Targeting 50 locations throughout Iowa in MidAmerican’s service territory</a:t>
            </a:r>
          </a:p>
          <a:p>
            <a:pPr lvl="1">
              <a:spcAft>
                <a:spcPts val="400"/>
              </a:spcAft>
            </a:pPr>
            <a:r>
              <a:rPr lang="en-US" sz="1467" dirty="0">
                <a:solidFill>
                  <a:schemeClr val="tx1"/>
                </a:solidFill>
              </a:rPr>
              <a:t>2020 – 18 locations</a:t>
            </a:r>
          </a:p>
          <a:p>
            <a:pPr lvl="1">
              <a:spcAft>
                <a:spcPts val="400"/>
              </a:spcAft>
            </a:pPr>
            <a:r>
              <a:rPr lang="en-US" sz="1467" dirty="0">
                <a:solidFill>
                  <a:schemeClr val="tx1"/>
                </a:solidFill>
              </a:rPr>
              <a:t>2021 – 18 locations</a:t>
            </a:r>
          </a:p>
          <a:p>
            <a:pPr lvl="1">
              <a:spcAft>
                <a:spcPts val="400"/>
              </a:spcAft>
            </a:pPr>
            <a:r>
              <a:rPr lang="en-US" sz="1467" dirty="0">
                <a:solidFill>
                  <a:schemeClr val="tx1"/>
                </a:solidFill>
              </a:rPr>
              <a:t>2022 – 14 locations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Areas of focus </a:t>
            </a:r>
          </a:p>
          <a:p>
            <a:pPr lvl="1">
              <a:spcAft>
                <a:spcPts val="400"/>
              </a:spcAft>
            </a:pPr>
            <a:r>
              <a:rPr lang="en-US" sz="1467" dirty="0">
                <a:solidFill>
                  <a:schemeClr val="tx1"/>
                </a:solidFill>
              </a:rPr>
              <a:t>Major travel corridors </a:t>
            </a:r>
          </a:p>
          <a:p>
            <a:pPr lvl="1">
              <a:spcAft>
                <a:spcPts val="400"/>
              </a:spcAft>
            </a:pPr>
            <a:r>
              <a:rPr lang="en-US" sz="1467" dirty="0">
                <a:solidFill>
                  <a:schemeClr val="tx1"/>
                </a:solidFill>
              </a:rPr>
              <a:t>Rural and underserved areas 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Charging capacity</a:t>
            </a:r>
          </a:p>
          <a:p>
            <a:pPr lvl="1">
              <a:spcAft>
                <a:spcPts val="400"/>
              </a:spcAft>
            </a:pPr>
            <a:r>
              <a:rPr lang="en-US" sz="1467" dirty="0">
                <a:solidFill>
                  <a:schemeClr val="tx1"/>
                </a:solidFill>
              </a:rPr>
              <a:t>50 kW chargers</a:t>
            </a:r>
          </a:p>
          <a:p>
            <a:pPr lvl="1">
              <a:spcAft>
                <a:spcPts val="400"/>
              </a:spcAft>
            </a:pPr>
            <a:r>
              <a:rPr lang="en-US" sz="1467" dirty="0">
                <a:solidFill>
                  <a:schemeClr val="tx1"/>
                </a:solidFill>
              </a:rPr>
              <a:t>150 kW chargers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Charging connectors</a:t>
            </a:r>
          </a:p>
          <a:p>
            <a:pPr lvl="1">
              <a:spcAft>
                <a:spcPts val="400"/>
              </a:spcAft>
            </a:pPr>
            <a:r>
              <a:rPr lang="en-US" sz="1467" dirty="0">
                <a:solidFill>
                  <a:schemeClr val="tx1"/>
                </a:solidFill>
              </a:rPr>
              <a:t>CCS Combo</a:t>
            </a:r>
          </a:p>
          <a:p>
            <a:pPr lvl="1">
              <a:spcAft>
                <a:spcPts val="400"/>
              </a:spcAft>
            </a:pPr>
            <a:r>
              <a:rPr lang="en-US" sz="1467" dirty="0">
                <a:solidFill>
                  <a:schemeClr val="tx1"/>
                </a:solidFill>
              </a:rPr>
              <a:t>CHAdeMO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Spaced roughly 50 miles apart to reduce range anxiety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MidAmerican will own and maintain the charging infrastructure</a:t>
            </a:r>
          </a:p>
        </p:txBody>
      </p:sp>
      <p:pic>
        <p:nvPicPr>
          <p:cNvPr id="5" name="Content Placeholder 10" descr="A picture containing light, dark&#10;&#10;Description automatically generated">
            <a:extLst>
              <a:ext uri="{FF2B5EF4-FFF2-40B4-BE49-F238E27FC236}">
                <a16:creationId xmlns:a16="http://schemas.microsoft.com/office/drawing/2014/main" id="{D12AE184-C760-467E-A47D-BC4552211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39" y="1061545"/>
            <a:ext cx="9478210" cy="54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7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6EEAA0-A6F6-431C-8EE1-BEAF26016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027A83-3129-4DB2-A01F-77C1FDA8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Fast Charging Network Usage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D95DE57-2BFA-4387-BD14-1B9002747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168347"/>
              </p:ext>
            </p:extLst>
          </p:nvPr>
        </p:nvGraphicFramePr>
        <p:xfrm>
          <a:off x="201227" y="1505712"/>
          <a:ext cx="11789545" cy="535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33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708572-4BFC-4817-837D-769E89EB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the Charge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E72C8-BEFC-4057-84BC-48FFB74E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87497"/>
            <a:ext cx="12192000" cy="7507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Matt Ott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 matt.ott@midamerican.com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 (515) 281-2203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44AEEBDF-131E-40A0-B846-7D914F977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15063" r="403" b="23766"/>
          <a:stretch/>
        </p:blipFill>
        <p:spPr bwMode="auto">
          <a:xfrm>
            <a:off x="1562055" y="1555666"/>
            <a:ext cx="9067890" cy="41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97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38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010B6-32D0-424C-97C0-3DCDF05F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Vehicle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E1BDA-02D3-4AF8-A74D-212800F01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94" y="1581655"/>
            <a:ext cx="4624552" cy="540246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Introduction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EV Fundamentals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Opportunities for Our Customers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Barriers to EV Adoption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MidAmerican’s Role and Approach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Questions/Discussion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C50BF-0D6E-452B-98AF-97AAA94B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37" y="2030366"/>
            <a:ext cx="7501969" cy="3498075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81436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Vehicle Types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8195" lvl="2" indent="-380990"/>
            <a:endParaRPr lang="en-US" sz="1600" dirty="0"/>
          </a:p>
          <a:p>
            <a:pPr marL="4233" lvl="3" indent="-380990"/>
            <a:endParaRPr lang="en-US" sz="2667" dirty="0"/>
          </a:p>
          <a:p>
            <a:pPr marL="4233" lvl="3" indent="-380990"/>
            <a:endParaRPr lang="en-US" sz="2667" dirty="0"/>
          </a:p>
          <a:p>
            <a:pPr marL="4233" lvl="3" indent="-380990"/>
            <a:r>
              <a:rPr lang="en-US" sz="2667" dirty="0"/>
              <a:t>	</a:t>
            </a:r>
          </a:p>
          <a:p>
            <a:pPr marL="922844" lvl="1" indent="-380990"/>
            <a:endParaRPr lang="en-US" sz="2400" dirty="0"/>
          </a:p>
        </p:txBody>
      </p:sp>
      <p:pic>
        <p:nvPicPr>
          <p:cNvPr id="1026" name="Picture 2" descr="Types Of Hybrid Car Battery">
            <a:extLst>
              <a:ext uri="{FF2B5EF4-FFF2-40B4-BE49-F238E27FC236}">
                <a16:creationId xmlns:a16="http://schemas.microsoft.com/office/drawing/2014/main" id="{B037D59B-534F-4037-90B5-07F1B3DEC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22069" r="1938" b="5659"/>
          <a:stretch/>
        </p:blipFill>
        <p:spPr bwMode="auto">
          <a:xfrm>
            <a:off x="3525838" y="1664177"/>
            <a:ext cx="5140324" cy="49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29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B578AF-E800-4DF7-8007-CF8E225A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Choose an Electric Vehicle?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44E73-6138-4A98-A160-694C60899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23" y="1571947"/>
            <a:ext cx="4819652" cy="517587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2800" dirty="0"/>
              <a:t>EVs allow for a lower cost of ownership for our customers</a:t>
            </a:r>
          </a:p>
          <a:p>
            <a:pPr lvl="1">
              <a:spcAft>
                <a:spcPts val="400"/>
              </a:spcAft>
            </a:pPr>
            <a:r>
              <a:rPr lang="en-US" sz="2400" dirty="0"/>
              <a:t>Over 60% cheaper per mile for a BEV compared to an equitant gas vehicle</a:t>
            </a:r>
          </a:p>
          <a:p>
            <a:pPr lvl="1">
              <a:spcAft>
                <a:spcPts val="400"/>
              </a:spcAft>
            </a:pPr>
            <a:r>
              <a:rPr lang="en-US" sz="2400" dirty="0"/>
              <a:t>Scheduled maintenance for BEVs is also 40 percent cheaper</a:t>
            </a:r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A05F7D1-953C-4654-9BB1-B09E4B27DA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299559"/>
              </p:ext>
            </p:extLst>
          </p:nvPr>
        </p:nvGraphicFramePr>
        <p:xfrm>
          <a:off x="5600699" y="1462409"/>
          <a:ext cx="6616700" cy="517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173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C96278-9E26-4ABF-9F1D-2A72EDF5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Choose an Electric Vehicle?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023152B-402C-465E-92C0-6B9B948BE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5846" y="2928418"/>
            <a:ext cx="5766321" cy="3041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12EA72-4373-427A-8F6E-1B09841844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6" t="1660" b="3942"/>
          <a:stretch/>
        </p:blipFill>
        <p:spPr>
          <a:xfrm>
            <a:off x="179829" y="2919676"/>
            <a:ext cx="5814048" cy="3041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6F595A-9F3E-411F-A128-3EEE5D6E78EA}"/>
              </a:ext>
            </a:extLst>
          </p:cNvPr>
          <p:cNvSpPr txBox="1"/>
          <p:nvPr/>
        </p:nvSpPr>
        <p:spPr>
          <a:xfrm>
            <a:off x="431798" y="1382051"/>
            <a:ext cx="11328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EVs allow for vehicle emission reductions and as we increase our renewable energy generation EVs will continue to be cleaner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2020, 83.6% of MidAmerican’s retail electric load was supplied by renewable energy</a:t>
            </a: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1CD4B6-D720-4125-B3BE-219E883A2B8B}"/>
              </a:ext>
            </a:extLst>
          </p:cNvPr>
          <p:cNvSpPr txBox="1"/>
          <p:nvPr/>
        </p:nvSpPr>
        <p:spPr>
          <a:xfrm>
            <a:off x="6096000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Source: U.S.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27122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941F0C-3523-408B-BEF7-7BB797D2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EV Adoption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8D274-D2AF-45EF-AEDE-1085DF2E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43980"/>
            <a:ext cx="5969001" cy="519430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Today there more than 1.7 million electric vehicles on U.S. roads</a:t>
            </a:r>
          </a:p>
          <a:p>
            <a:pPr lvl="1">
              <a:spcAft>
                <a:spcPts val="40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6,383 registered in the state of Iowa</a:t>
            </a:r>
          </a:p>
          <a:p>
            <a:pPr>
              <a:spcAft>
                <a:spcPts val="4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Around 50 EV models are available today and nearly 130 models are expected by 2023; 18 out of the 20 largest OEMs have committed to increase the offer of EVs</a:t>
            </a:r>
          </a:p>
          <a:p>
            <a:pPr>
              <a:spcAft>
                <a:spcPts val="400"/>
              </a:spcAft>
            </a:pPr>
            <a:r>
              <a:rPr lang="en-US" sz="2400" dirty="0">
                <a:latin typeface="+mn-lt"/>
              </a:rPr>
              <a:t>7.79% of the vehicles sold in the U.S. during Q1 2021 were EVs; 80.56% year over year increase</a:t>
            </a:r>
          </a:p>
          <a:p>
            <a:endParaRPr lang="en-US" sz="28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7AA125A-52CE-4395-810A-CD1D991FE3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890928"/>
              </p:ext>
            </p:extLst>
          </p:nvPr>
        </p:nvGraphicFramePr>
        <p:xfrm>
          <a:off x="5969000" y="1953890"/>
          <a:ext cx="5816600" cy="400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69E41B-1616-40B0-8BEE-C29BB886E117}"/>
              </a:ext>
            </a:extLst>
          </p:cNvPr>
          <p:cNvSpPr txBox="1"/>
          <p:nvPr/>
        </p:nvSpPr>
        <p:spPr>
          <a:xfrm>
            <a:off x="6051550" y="6537101"/>
            <a:ext cx="6140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Source: International Energy Agency</a:t>
            </a:r>
          </a:p>
        </p:txBody>
      </p:sp>
    </p:spTree>
    <p:extLst>
      <p:ext uri="{BB962C8B-B14F-4D97-AF65-F5344CB8AC3E}">
        <p14:creationId xmlns:p14="http://schemas.microsoft.com/office/powerpoint/2010/main" val="371434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A3E7E6-0A51-4BB3-95CD-E8985BEB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Market Share - </a:t>
            </a:r>
            <a:r>
              <a:rPr lang="en-US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Light-Duty Vehicles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AA9115C-AB14-4EFC-8E98-09134FCED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22861"/>
              </p:ext>
            </p:extLst>
          </p:nvPr>
        </p:nvGraphicFramePr>
        <p:xfrm>
          <a:off x="192793" y="1575586"/>
          <a:ext cx="11806409" cy="461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DED4572-B5CB-4574-9C37-815E035579C4}"/>
              </a:ext>
            </a:extLst>
          </p:cNvPr>
          <p:cNvSpPr txBox="1"/>
          <p:nvPr/>
        </p:nvSpPr>
        <p:spPr>
          <a:xfrm>
            <a:off x="7539988" y="6550223"/>
            <a:ext cx="46520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Source: Alliance for Automotive Innovation (2021)</a:t>
            </a:r>
          </a:p>
        </p:txBody>
      </p:sp>
    </p:spTree>
    <p:extLst>
      <p:ext uri="{BB962C8B-B14F-4D97-AF65-F5344CB8AC3E}">
        <p14:creationId xmlns:p14="http://schemas.microsoft.com/office/powerpoint/2010/main" val="111658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EV Adoption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What’s holding back the large-scale adoption of EVs?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Public Knowledge and Perception </a:t>
            </a:r>
            <a:r>
              <a:rPr lang="en-US" dirty="0"/>
              <a:t>- Consumers expect to be able to drive EVs in the same manner that they drive internal combustion engine (ICE) vehicles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Cost</a:t>
            </a:r>
            <a:r>
              <a:rPr lang="en-US" dirty="0"/>
              <a:t> – Consumers expect a price point similar to that of ICE vehicles, and expect to pay the same or less as standard fuel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Range Anxiety </a:t>
            </a:r>
            <a:r>
              <a:rPr lang="en-US" dirty="0"/>
              <a:t>– Consumers expect to be able to “fuel” their vehicle anywhere and anytime</a:t>
            </a:r>
          </a:p>
        </p:txBody>
      </p:sp>
    </p:spTree>
    <p:extLst>
      <p:ext uri="{BB962C8B-B14F-4D97-AF65-F5344CB8AC3E}">
        <p14:creationId xmlns:p14="http://schemas.microsoft.com/office/powerpoint/2010/main" val="120688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MidAmerican’s Role and Approach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US" sz="2400" dirty="0"/>
              <a:t>Public Knowledge and Perception Barrier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Partnerships - Develop strategic partnerships to establish roles and responsibilities in the advancement of electric vehicles and charging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Lead by Example - Utilize and expand MidAmerican’s EV fleet, install charging infrastructure to allow fleet travel across MidAmerican’s service territory, and implement employee charging program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Community Engagement - Support community discussions around the future of electrified transport</a:t>
            </a:r>
          </a:p>
          <a:p>
            <a:pPr lvl="1">
              <a:spcAft>
                <a:spcPts val="4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87136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86F598D59DF448E90C890D89BD609" ma:contentTypeVersion="17" ma:contentTypeDescription="Create a new document." ma:contentTypeScope="" ma:versionID="83317d9d6fa73b45ca079bd6ee9ae5dd">
  <xsd:schema xmlns:xsd="http://www.w3.org/2001/XMLSchema" xmlns:xs="http://www.w3.org/2001/XMLSchema" xmlns:p="http://schemas.microsoft.com/office/2006/metadata/properties" xmlns:ns2="2ee7cea6-a345-4c0e-b913-cc2e33f26ebb" xmlns:ns3="9a8e9fd4-5da5-4a3b-bd4b-54ab23d2baa4" xmlns:ns4="6f429f3e-b35b-4e2c-9516-19900798b403" targetNamespace="http://schemas.microsoft.com/office/2006/metadata/properties" ma:root="true" ma:fieldsID="23433a36b94e303fca141e3167ceb0b9" ns2:_="" ns3:_="" ns4:_="">
    <xsd:import namespace="2ee7cea6-a345-4c0e-b913-cc2e33f26ebb"/>
    <xsd:import namespace="9a8e9fd4-5da5-4a3b-bd4b-54ab23d2baa4"/>
    <xsd:import namespace="6f429f3e-b35b-4e2c-9516-19900798b403"/>
    <xsd:element name="properties">
      <xsd:complexType>
        <xsd:sequence>
          <xsd:element name="documentManagement">
            <xsd:complexType>
              <xsd:all>
                <xsd:element ref="ns2:DocType" minOccurs="0"/>
                <xsd:element ref="ns3:Notes0" minOccurs="0"/>
                <xsd:element ref="ns4:Event" minOccurs="0"/>
                <xsd:element ref="ns4:Event_x003a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7cea6-a345-4c0e-b913-cc2e33f26ebb" elementFormDefault="qualified">
    <xsd:import namespace="http://schemas.microsoft.com/office/2006/documentManagement/types"/>
    <xsd:import namespace="http://schemas.microsoft.com/office/infopath/2007/PartnerControls"/>
    <xsd:element name="DocType" ma:index="2" nillable="true" ma:displayName="DocType" ma:default="Presentation" ma:format="Dropdown" ma:internalName="DocType">
      <xsd:simpleType>
        <xsd:restriction base="dms:Choice">
          <xsd:enumeration value="Presentation"/>
          <xsd:enumeration value="Handou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e9fd4-5da5-4a3b-bd4b-54ab23d2baa4" elementFormDefault="qualified">
    <xsd:import namespace="http://schemas.microsoft.com/office/2006/documentManagement/types"/>
    <xsd:import namespace="http://schemas.microsoft.com/office/infopath/2007/PartnerControls"/>
    <xsd:element name="Notes0" ma:index="3" nillable="true" ma:displayName="Notes" ma:internalName="Notes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29f3e-b35b-4e2c-9516-19900798b403" elementFormDefault="qualified">
    <xsd:import namespace="http://schemas.microsoft.com/office/2006/documentManagement/types"/>
    <xsd:import namespace="http://schemas.microsoft.com/office/infopath/2007/PartnerControls"/>
    <xsd:element name="Event" ma:index="10" nillable="true" ma:displayName="Event" ma:list="{d348180d-c2af-4b7a-99c5-c581a47fffc7}" ma:internalName="Event" ma:showField="Title">
      <xsd:simpleType>
        <xsd:restriction base="dms:Lookup"/>
      </xsd:simpleType>
    </xsd:element>
    <xsd:element name="Event_x003a_ID" ma:index="11" nillable="true" ma:displayName="Event:ID" ma:list="{d348180d-c2af-4b7a-99c5-c581a47fffc7}" ma:internalName="Event_x003a_ID" ma:readOnly="true" ma:showField="ID" ma:web="aa3cdb15-863e-4c60-a14e-20dd3ced9de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2ee7cea6-a345-4c0e-b913-cc2e33f26ebb">Presentation</DocType>
    <Event xmlns="6f429f3e-b35b-4e2c-9516-19900798b403">9</Event>
    <Notes0 xmlns="9a8e9fd4-5da5-4a3b-bd4b-54ab23d2baa4" xsi:nil="true"/>
  </documentManagement>
</p:properties>
</file>

<file path=customXml/itemProps1.xml><?xml version="1.0" encoding="utf-8"?>
<ds:datastoreItem xmlns:ds="http://schemas.openxmlformats.org/officeDocument/2006/customXml" ds:itemID="{1B102546-2AB9-4D7C-80E7-F1511574C7BB}"/>
</file>

<file path=customXml/itemProps2.xml><?xml version="1.0" encoding="utf-8"?>
<ds:datastoreItem xmlns:ds="http://schemas.openxmlformats.org/officeDocument/2006/customXml" ds:itemID="{A2D6A228-7311-4900-B476-4CFA5E585E4B}"/>
</file>

<file path=customXml/itemProps3.xml><?xml version="1.0" encoding="utf-8"?>
<ds:datastoreItem xmlns:ds="http://schemas.openxmlformats.org/officeDocument/2006/customXml" ds:itemID="{DE106A0E-8C6F-49A0-A6F0-BF2AE88BBF1C}"/>
</file>

<file path=docProps/app.xml><?xml version="1.0" encoding="utf-8"?>
<Properties xmlns="http://schemas.openxmlformats.org/officeDocument/2006/extended-properties" xmlns:vt="http://schemas.openxmlformats.org/officeDocument/2006/docPropsVTypes">
  <TotalTime>7925</TotalTime>
  <Words>982</Words>
  <Application>Microsoft Office PowerPoint</Application>
  <PresentationFormat>Widescreen</PresentationFormat>
  <Paragraphs>137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Graphik</vt:lpstr>
      <vt:lpstr>Source Sans Pro Web</vt:lpstr>
      <vt:lpstr>Times New Roman</vt:lpstr>
      <vt:lpstr>1_Office Theme</vt:lpstr>
      <vt:lpstr>PowerPoint Presentation</vt:lpstr>
      <vt:lpstr>Electric Vehicle Overview</vt:lpstr>
      <vt:lpstr>Electric Vehicle Types</vt:lpstr>
      <vt:lpstr>Why Choose an Electric Vehicle?</vt:lpstr>
      <vt:lpstr>Why Choose an Electric Vehicle?</vt:lpstr>
      <vt:lpstr>United States EV Adoption</vt:lpstr>
      <vt:lpstr>Iowa Market Share - Light-Duty Vehicles</vt:lpstr>
      <vt:lpstr>Barriers to EV Adoption</vt:lpstr>
      <vt:lpstr>MidAmerican’s Role and Approach</vt:lpstr>
      <vt:lpstr>MidAmerican’s Role and Approach</vt:lpstr>
      <vt:lpstr>MidAmerican’s Role and Approach</vt:lpstr>
      <vt:lpstr>Charging Equipment Types</vt:lpstr>
      <vt:lpstr>Time to Fully Charge 2021 Chevy Bolt Example</vt:lpstr>
      <vt:lpstr>MidAmerican’s DC Fast-Charging Network</vt:lpstr>
      <vt:lpstr>DC Fast Charging Network Usage</vt:lpstr>
      <vt:lpstr>Leading the Charge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Vehicle Presentation</dc:title>
  <dc:creator>Katie Wheeler</dc:creator>
  <cp:lastModifiedBy>Ott, Matt (MidAmerican)</cp:lastModifiedBy>
  <cp:revision>94</cp:revision>
  <dcterms:created xsi:type="dcterms:W3CDTF">2020-05-05T17:01:55Z</dcterms:created>
  <dcterms:modified xsi:type="dcterms:W3CDTF">2021-09-13T17:46:34Z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0x01010076D86F598D59DF448E90C890D89BD609</vt:lpwstr>
  </property>
</Properties>
</file>