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jpeg" ContentType="image/jpeg"/>
  <Default Extension="emf" ContentType="image/x-emf"/>
  <Default Extension="xml" ContentType="application/xml"/>
  <Override PartName="/docProps/app.xml" ContentType="application/vnd.openxmlformats-officedocument.extended-properties+xml"/>
  <Override PartName="/docProps/core.xml" ContentType="application/vnd.openxmlformats-package.core-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viewProps.xml" ContentType="application/vnd.openxmlformats-officedocument.presentationml.viewProp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package/2006/relationships/metadata/thumbnail" Target="docProps/thumbnail.jpeg"/></Relationships>
</file>

<file path=ppt/presentation.xml><?xml version="1.0" encoding="utf-8"?>
<!--Generated by Aspose.Slides for .NET 18.9-->
<p:presentation xmlns:r="http://schemas.openxmlformats.org/officeDocument/2006/relationships" xmlns:a="http://schemas.openxmlformats.org/drawingml/2006/main" xmlns:p="http://schemas.openxmlformats.org/presentationml/2006/main" saveSubsetFonts="1">
  <p:sldMasterIdLst>
    <p:sldMasterId id="2147483668" r:id="rId1"/>
    <p:sldMasterId id="2147483678" r:id="rId2"/>
    <p:sldMasterId id="2147483685" r:id="rId3"/>
    <p:sldMasterId id="2147483687" r:id="rId4"/>
    <p:sldMasterId id="2147483689" r:id="rId5"/>
  </p:sldMasterIdLst>
  <p:notesMasterIdLst>
    <p:notesMasterId r:id="rId6"/>
  </p:notesMasterIdLst>
  <p:handoutMasterIdLst>
    <p:handoutMasterId r:id="rId7"/>
  </p:handoutMasterIdLst>
  <p:sldIdLst>
    <p:sldId id="259" r:id="rId8"/>
    <p:sldId id="374" r:id="rId9"/>
    <p:sldId id="376" r:id="rId10"/>
    <p:sldId id="286" r:id="rId11"/>
    <p:sldId id="292" r:id="rId12"/>
    <p:sldId id="293" r:id="rId13"/>
    <p:sldId id="294" r:id="rId14"/>
    <p:sldId id="262" r:id="rId15"/>
    <p:sldId id="289" r:id="rId16"/>
    <p:sldId id="290" r:id="rId17"/>
    <p:sldId id="291" r:id="rId18"/>
    <p:sldId id="265" r:id="rId19"/>
    <p:sldId id="298" r:id="rId20"/>
    <p:sldId id="299" r:id="rId21"/>
    <p:sldId id="300" r:id="rId22"/>
    <p:sldId id="827" r:id="rId23"/>
    <p:sldId id="828" r:id="rId24"/>
    <p:sldId id="829" r:id="rId25"/>
    <p:sldId id="830" r:id="rId26"/>
    <p:sldId id="317" r:id="rId27"/>
    <p:sldId id="263" r:id="rId28"/>
    <p:sldId id="826" r:id="rId29"/>
    <p:sldId id="275" r:id="rId30"/>
    <p:sldId id="276" r:id="rId31"/>
    <p:sldId id="313" r:id="rId32"/>
    <p:sldId id="314" r:id="rId33"/>
    <p:sldId id="272" r:id="rId34"/>
    <p:sldId id="316" r:id="rId35"/>
    <p:sldId id="295" r:id="rId36"/>
    <p:sldId id="287" r:id="rId37"/>
    <p:sldId id="274" r:id="rId38"/>
    <p:sldId id="277" r:id="rId39"/>
    <p:sldId id="278" r:id="rId40"/>
    <p:sldId id="279" r:id="rId41"/>
    <p:sldId id="280" r:id="rId42"/>
    <p:sldId id="281" r:id="rId43"/>
    <p:sldId id="301" r:id="rId44"/>
    <p:sldId id="302" r:id="rId45"/>
    <p:sldId id="303" r:id="rId46"/>
    <p:sldId id="304" r:id="rId47"/>
    <p:sldId id="305" r:id="rId48"/>
    <p:sldId id="306" r:id="rId49"/>
    <p:sldId id="307" r:id="rId50"/>
    <p:sldId id="308" r:id="rId51"/>
    <p:sldId id="309" r:id="rId52"/>
    <p:sldId id="514" r:id="rId53"/>
    <p:sldId id="823" r:id="rId54"/>
  </p:sldIdLst>
  <p:sldSz cx="9144000" cy="6858000" type="screen4x3"/>
  <p:notesSz cx="7010400" cy="9296400"/>
  <p:custDataLst>
    <p:tags r:id="rId5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4886"/>
    <a:srgbClr val="008000"/>
    <a:srgbClr val="A39791"/>
    <a:srgbClr val="BFC9C5"/>
    <a:srgbClr val="6F6F6F"/>
    <a:srgbClr val="074A76"/>
    <a:srgbClr val="00CCFF"/>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17" autoAdjust="0"/>
    <p:restoredTop sz="83271" autoAdjust="0"/>
  </p:normalViewPr>
  <p:slideViewPr>
    <p:cSldViewPr snapToGrid="0">
      <p:cViewPr varScale="1">
        <p:scale>
          <a:sx n="76" d="100"/>
          <a:sy n="76" d="100"/>
        </p:scale>
        <p:origin x="1056" y="5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0962"/>
    </p:cViewPr>
  </p:sorterViewPr>
  <p:notesViewPr>
    <p:cSldViewPr>
      <p:cViewPr>
        <p:scale>
          <a:sx n="66" d="100"/>
          <a:sy n="66" d="100"/>
        </p:scale>
        <p:origin x="3462" y="48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tags" Target="tags/tag1.xml"/><Relationship Id="rId7" Type="http://schemas.openxmlformats.org/officeDocument/2006/relationships/handoutMaster" Target="handoutMasters/handoutMaster1.xml"/><Relationship Id="rId16" Type="http://schemas.openxmlformats.org/officeDocument/2006/relationships/slide" Target="slides/slide9.xml"/><Relationship Id="rId2" Type="http://schemas.openxmlformats.org/officeDocument/2006/relationships/slideMaster" Target="slideMasters/slideMaster2.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customXml" Target="../customXml/item2.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presProps" Target="presProps.xml"/><Relationship Id="rId51" Type="http://schemas.openxmlformats.org/officeDocument/2006/relationships/slide" Target="slides/slide44.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notesMaster" Target="notesMasters/notes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viewProps" Target="viewProp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customXml" Target="../customXml/item1.xml"/><Relationship Id="rId4" Type="http://schemas.openxmlformats.org/officeDocument/2006/relationships/slideMaster" Target="slideMasters/slideMaster4.xml"/><Relationship Id="rId9" Type="http://schemas.openxmlformats.org/officeDocument/2006/relationships/slide" Target="slides/slide2.xml"/></Relationships>
</file>

<file path=ppt/diagrams/colors1.xml><?xml version="1.0" encoding="utf-8"?>
<dgm:colorsDef xmlns:a="http://schemas.openxmlformats.org/drawingml/2006/main" xmlns:dgm="http://schemas.openxmlformats.org/drawingml/2006/diagram"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a="http://schemas.openxmlformats.org/drawingml/2006/main" xmlns:dgm="http://schemas.openxmlformats.org/drawingml/2006/diagram"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a="http://schemas.openxmlformats.org/drawingml/2006/main" xmlns:dgm="http://schemas.openxmlformats.org/drawingml/2006/diagram"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a="http://schemas.openxmlformats.org/drawingml/2006/main" xmlns:r="http://schemas.openxmlformats.org/officeDocument/2006/relationships" xmlns:dgm="http://schemas.openxmlformats.org/drawingml/2006/diagram">
  <dgm:ptLst>
    <dgm:pt modelId="{623A9B60-5A7D-4BD1-B145-964F42EF3BFE}" type="doc">
      <dgm:prSet loTypeId="urn:microsoft.com/office/officeart/2005/8/layout/default" loCatId="list" qsTypeId="urn:microsoft.com/office/officeart/2005/8/quickstyle/simple3" qsCatId="simple" csTypeId="urn:microsoft.com/office/officeart/2005/8/colors/colorful4" csCatId="colorful"/>
      <dgm:spPr/>
      <dgm:t>
        <a:bodyPr/>
        <a:lstStyle/>
        <a:p>
          <a:endParaRPr lang="en-US"/>
        </a:p>
      </dgm:t>
    </dgm:pt>
    <dgm:pt modelId="{CBACF534-01FE-46CE-9C61-5AECF755D6D2}" type="parTrans" cxnId="{24A2394D-6628-49B2-AB8B-468E816EB405}">
      <dgm:prSet/>
      <dgm:spPr/>
      <dgm:t>
        <a:bodyPr/>
        <a:lstStyle/>
        <a:p>
          <a:endParaRPr lang="en-US"/>
        </a:p>
      </dgm:t>
    </dgm:pt>
    <dgm:pt modelId="{4BD225FC-448C-4A5E-BA6D-D678E5A758C4}">
      <dgm:prSet/>
      <dgm:spPr/>
      <dgm:t>
        <a:bodyPr/>
        <a:lstStyle/>
        <a:p>
          <a:r>
            <a:rPr lang="en-US"/>
            <a:t>Personal gripes</a:t>
          </a:r>
        </a:p>
      </dgm:t>
    </dgm:pt>
    <dgm:pt modelId="{D68BD8EA-FC39-478B-8C09-69A4D9876F8B}" type="sibTrans" cxnId="{24A2394D-6628-49B2-AB8B-468E816EB405}">
      <dgm:prSet/>
      <dgm:spPr/>
      <dgm:t>
        <a:bodyPr/>
        <a:lstStyle/>
        <a:p>
          <a:endParaRPr lang="en-US"/>
        </a:p>
      </dgm:t>
    </dgm:pt>
    <dgm:pt modelId="{EFC41B74-6014-49FB-AC3C-E888066EF62A}" type="parTrans" cxnId="{1540F633-AE14-4465-BA9C-0A0FD8ACEB60}">
      <dgm:prSet/>
      <dgm:spPr/>
      <dgm:t>
        <a:bodyPr/>
        <a:lstStyle/>
        <a:p>
          <a:endParaRPr lang="en-US"/>
        </a:p>
      </dgm:t>
    </dgm:pt>
    <dgm:pt modelId="{969F6E89-6D64-47FD-B1FE-0D9EC7D1D68C}">
      <dgm:prSet/>
      <dgm:spPr/>
      <dgm:t>
        <a:bodyPr/>
        <a:lstStyle/>
        <a:p>
          <a:r>
            <a:rPr lang="en-US"/>
            <a:t>Personal matters</a:t>
          </a:r>
        </a:p>
      </dgm:t>
    </dgm:pt>
    <dgm:pt modelId="{1511F550-2846-4472-A6AE-E760EABE70C7}" type="sibTrans" cxnId="{1540F633-AE14-4465-BA9C-0A0FD8ACEB60}">
      <dgm:prSet/>
      <dgm:spPr/>
      <dgm:t>
        <a:bodyPr/>
        <a:lstStyle/>
        <a:p>
          <a:endParaRPr lang="en-US"/>
        </a:p>
      </dgm:t>
    </dgm:pt>
    <dgm:pt modelId="{57469B09-6591-4B80-9940-6739F27C39E5}" type="parTrans" cxnId="{B7EEC5F4-9C22-4BD5-B494-954383774D04}">
      <dgm:prSet/>
      <dgm:spPr/>
      <dgm:t>
        <a:bodyPr/>
        <a:lstStyle/>
        <a:p>
          <a:endParaRPr lang="en-US"/>
        </a:p>
      </dgm:t>
    </dgm:pt>
    <dgm:pt modelId="{0F0C65D7-844E-4E9A-831B-631AC6C7A8D9}">
      <dgm:prSet/>
      <dgm:spPr/>
      <dgm:t>
        <a:bodyPr/>
        <a:lstStyle/>
        <a:p>
          <a:r>
            <a:rPr lang="en-US"/>
            <a:t>Disruptive speech</a:t>
          </a:r>
        </a:p>
      </dgm:t>
    </dgm:pt>
    <dgm:pt modelId="{C4AC7B54-3D01-4048-A2D5-5F2405C6459B}" type="sibTrans" cxnId="{B7EEC5F4-9C22-4BD5-B494-954383774D04}">
      <dgm:prSet/>
      <dgm:spPr/>
      <dgm:t>
        <a:bodyPr/>
        <a:lstStyle/>
        <a:p>
          <a:endParaRPr lang="en-US"/>
        </a:p>
      </dgm:t>
    </dgm:pt>
    <dgm:pt modelId="{5FC10376-20D6-46D5-9619-B620F5684890}" type="parTrans" cxnId="{54F5421B-F0AB-4461-9DF2-AE11722AEAA2}">
      <dgm:prSet/>
      <dgm:spPr/>
      <dgm:t>
        <a:bodyPr/>
        <a:lstStyle/>
        <a:p>
          <a:endParaRPr lang="en-US"/>
        </a:p>
      </dgm:t>
    </dgm:pt>
    <dgm:pt modelId="{5F6EAFAC-ED78-4215-93C6-3C703B34E658}">
      <dgm:prSet/>
      <dgm:spPr/>
      <dgm:t>
        <a:bodyPr/>
        <a:lstStyle/>
        <a:p>
          <a:r>
            <a:rPr lang="en-US"/>
            <a:t>Official duty speech</a:t>
          </a:r>
        </a:p>
      </dgm:t>
    </dgm:pt>
    <dgm:pt modelId="{6A4B595F-3775-4D99-8398-7A51F98FB9BE}" type="sibTrans" cxnId="{54F5421B-F0AB-4461-9DF2-AE11722AEAA2}">
      <dgm:prSet/>
      <dgm:spPr/>
      <dgm:t>
        <a:bodyPr/>
        <a:lstStyle/>
        <a:p>
          <a:endParaRPr lang="en-US"/>
        </a:p>
      </dgm:t>
    </dgm:pt>
    <dgm:pt modelId="{C534E8A8-C3DE-4AEF-B860-AEED578E674B}" type="pres">
      <dgm:prSet presAssocID="{623A9B60-5A7D-4BD1-B145-964F42EF3BFE}" presName="diagram">
        <dgm:presLayoutVars>
          <dgm:dir/>
          <dgm:resizeHandles val="exact"/>
        </dgm:presLayoutVars>
      </dgm:prSet>
      <dgm:spPr/>
      <dgm:t>
        <a:bodyPr/>
        <a:lstStyle/>
        <a:p/>
      </dgm:t>
    </dgm:pt>
    <dgm:pt modelId="{E71FA0FF-064F-4CDB-95B9-35A1062D8896}" type="pres">
      <dgm:prSet presAssocID="{4BD225FC-448C-4A5E-BA6D-D678E5A758C4}" presName="node" presStyleLbl="node1" presStyleCnt="4">
        <dgm:presLayoutVars>
          <dgm:bulletEnabled val="1"/>
        </dgm:presLayoutVars>
      </dgm:prSet>
      <dgm:spPr/>
      <dgm:t>
        <a:bodyPr/>
        <a:lstStyle/>
        <a:p/>
      </dgm:t>
    </dgm:pt>
    <dgm:pt modelId="{50A1356A-DBAF-41D3-B33D-08C393670427}" type="pres">
      <dgm:prSet presAssocID="{D68BD8EA-FC39-478B-8C09-69A4D9876F8B}" presName="sibTrans"/>
      <dgm:spPr/>
      <dgm:t>
        <a:bodyPr/>
        <a:lstStyle/>
        <a:p/>
      </dgm:t>
    </dgm:pt>
    <dgm:pt modelId="{B45B88CB-87B1-4679-8377-4BBA749268D0}" type="pres">
      <dgm:prSet presAssocID="{969F6E89-6D64-47FD-B1FE-0D9EC7D1D68C}" presName="node" presStyleLbl="node1" presStyleIdx="1" presStyleCnt="4">
        <dgm:presLayoutVars>
          <dgm:bulletEnabled val="1"/>
        </dgm:presLayoutVars>
      </dgm:prSet>
      <dgm:spPr/>
      <dgm:t>
        <a:bodyPr/>
        <a:lstStyle/>
        <a:p/>
      </dgm:t>
    </dgm:pt>
    <dgm:pt modelId="{A3A779B0-E7DD-441E-BCCC-3F47D97D662B}" type="pres">
      <dgm:prSet presAssocID="{1511F550-2846-4472-A6AE-E760EABE70C7}" presName="sibTrans"/>
      <dgm:spPr/>
      <dgm:t>
        <a:bodyPr/>
        <a:lstStyle/>
        <a:p/>
      </dgm:t>
    </dgm:pt>
    <dgm:pt modelId="{6574A1BF-84C4-417A-A0BA-B72EA46BFC52}" type="pres">
      <dgm:prSet presAssocID="{0F0C65D7-844E-4E9A-831B-631AC6C7A8D9}" presName="node" presStyleLbl="node1" presStyleIdx="2" presStyleCnt="4">
        <dgm:presLayoutVars>
          <dgm:bulletEnabled val="1"/>
        </dgm:presLayoutVars>
      </dgm:prSet>
      <dgm:spPr/>
      <dgm:t>
        <a:bodyPr/>
        <a:lstStyle/>
        <a:p/>
      </dgm:t>
    </dgm:pt>
    <dgm:pt modelId="{2CE97809-9D6B-497A-8614-9E70A57B9576}" type="pres">
      <dgm:prSet presAssocID="{C4AC7B54-3D01-4048-A2D5-5F2405C6459B}" presName="sibTrans"/>
      <dgm:spPr/>
      <dgm:t>
        <a:bodyPr/>
        <a:lstStyle/>
        <a:p/>
      </dgm:t>
    </dgm:pt>
    <dgm:pt modelId="{9A5E7202-9139-4B3F-9F77-4FC9D342B550}" type="pres">
      <dgm:prSet presAssocID="{5F6EAFAC-ED78-4215-93C6-3C703B34E658}" presName="node" presStyleLbl="node1" presStyleIdx="3" presStyleCnt="4">
        <dgm:presLayoutVars>
          <dgm:bulletEnabled val="1"/>
        </dgm:presLayoutVars>
      </dgm:prSet>
      <dgm:spPr/>
      <dgm:t>
        <a:bodyPr/>
        <a:lstStyle/>
        <a:p/>
      </dgm:t>
    </dgm:pt>
  </dgm:ptLst>
  <dgm:cxnLst>
    <dgm:cxn modelId="{24A2394D-6628-49B2-AB8B-468E816EB405}" srcId="{623A9B60-5A7D-4BD1-B145-964F42EF3BFE}" destId="{4BD225FC-448C-4A5E-BA6D-D678E5A758C4}" srcOrd="0" destOrd="0" parTransId="{CBACF534-01FE-46CE-9C61-5AECF755D6D2}" sibTransId="{D68BD8EA-FC39-478B-8C09-69A4D9876F8B}"/>
    <dgm:cxn modelId="{1540F633-AE14-4465-BA9C-0A0FD8ACEB60}" srcId="{623A9B60-5A7D-4BD1-B145-964F42EF3BFE}" destId="{969F6E89-6D64-47FD-B1FE-0D9EC7D1D68C}" srcOrd="1" destOrd="0" parTransId="{EFC41B74-6014-49FB-AC3C-E888066EF62A}" sibTransId="{1511F550-2846-4472-A6AE-E760EABE70C7}"/>
    <dgm:cxn modelId="{B7EEC5F4-9C22-4BD5-B494-954383774D04}" srcId="{623A9B60-5A7D-4BD1-B145-964F42EF3BFE}" destId="{0F0C65D7-844E-4E9A-831B-631AC6C7A8D9}" srcOrd="2" destOrd="0" parTransId="{57469B09-6591-4B80-9940-6739F27C39E5}" sibTransId="{C4AC7B54-3D01-4048-A2D5-5F2405C6459B}"/>
    <dgm:cxn modelId="{54F5421B-F0AB-4461-9DF2-AE11722AEAA2}" srcId="{623A9B60-5A7D-4BD1-B145-964F42EF3BFE}" destId="{5F6EAFAC-ED78-4215-93C6-3C703B34E658}" srcOrd="3" destOrd="0" parTransId="{5FC10376-20D6-46D5-9619-B620F5684890}" sibTransId="{6A4B595F-3775-4D99-8398-7A51F98FB9BE}"/>
    <dgm:cxn modelId="{F003AE8E-82CE-4795-9DAD-12D55D26F5B7}" type="presOf" srcId="{623A9B60-5A7D-4BD1-B145-964F42EF3BFE}" destId="{C534E8A8-C3DE-4AEF-B860-AEED578E674B}" srcOrd="0" destOrd="0" presId="urn:microsoft.com/office/officeart/2005/8/layout/default"/>
    <dgm:cxn modelId="{A07692B9-0402-4389-91C3-271104B397C6}" type="presParOf" srcId="{C534E8A8-C3DE-4AEF-B860-AEED578E674B}" destId="{E71FA0FF-064F-4CDB-95B9-35A1062D8896}" srcOrd="0" destOrd="0" presId="urn:microsoft.com/office/officeart/2005/8/layout/default"/>
    <dgm:cxn modelId="{2A7ECD96-EB00-46EB-B900-4BE9783E51FE}" type="presOf" srcId="{4BD225FC-448C-4A5E-BA6D-D678E5A758C4}" destId="{E71FA0FF-064F-4CDB-95B9-35A1062D8896}" srcOrd="0" destOrd="0" presId="urn:microsoft.com/office/officeart/2005/8/layout/default"/>
    <dgm:cxn modelId="{CAC045F2-FD4A-41AA-A171-9280CA328510}" type="presParOf" srcId="{C534E8A8-C3DE-4AEF-B860-AEED578E674B}" destId="{50A1356A-DBAF-41D3-B33D-08C393670427}" srcOrd="1" destOrd="0" presId="urn:microsoft.com/office/officeart/2005/8/layout/default"/>
    <dgm:cxn modelId="{457211F7-9498-4AB0-B443-46965ADF2248}" type="presParOf" srcId="{C534E8A8-C3DE-4AEF-B860-AEED578E674B}" destId="{B45B88CB-87B1-4679-8377-4BBA749268D0}" srcOrd="2" destOrd="0" presId="urn:microsoft.com/office/officeart/2005/8/layout/default"/>
    <dgm:cxn modelId="{37E7C436-D0DF-4B87-88D8-50805F678F1E}" type="presOf" srcId="{969F6E89-6D64-47FD-B1FE-0D9EC7D1D68C}" destId="{B45B88CB-87B1-4679-8377-4BBA749268D0}" srcOrd="0" destOrd="0" presId="urn:microsoft.com/office/officeart/2005/8/layout/default"/>
    <dgm:cxn modelId="{22150EEF-6122-494D-B23A-25917CA45C00}" type="presParOf" srcId="{C534E8A8-C3DE-4AEF-B860-AEED578E674B}" destId="{A3A779B0-E7DD-441E-BCCC-3F47D97D662B}" srcOrd="3" destOrd="0" presId="urn:microsoft.com/office/officeart/2005/8/layout/default"/>
    <dgm:cxn modelId="{48ED0B92-08B4-495C-AB30-BAD4C26C93B7}" type="presParOf" srcId="{C534E8A8-C3DE-4AEF-B860-AEED578E674B}" destId="{6574A1BF-84C4-417A-A0BA-B72EA46BFC52}" srcOrd="4" destOrd="0" presId="urn:microsoft.com/office/officeart/2005/8/layout/default"/>
    <dgm:cxn modelId="{4606346D-F5F9-4809-9FCC-FA95392518BE}" type="presOf" srcId="{0F0C65D7-844E-4E9A-831B-631AC6C7A8D9}" destId="{6574A1BF-84C4-417A-A0BA-B72EA46BFC52}" srcOrd="0" destOrd="0" presId="urn:microsoft.com/office/officeart/2005/8/layout/default"/>
    <dgm:cxn modelId="{2CB8FBDD-958A-42E1-B27E-3A9E5F647957}" type="presParOf" srcId="{C534E8A8-C3DE-4AEF-B860-AEED578E674B}" destId="{2CE97809-9D6B-497A-8614-9E70A57B9576}" srcOrd="5" destOrd="0" presId="urn:microsoft.com/office/officeart/2005/8/layout/default"/>
    <dgm:cxn modelId="{C3EDEB1C-6FB0-42B6-BFBD-4726EFE81843}" type="presParOf" srcId="{C534E8A8-C3DE-4AEF-B860-AEED578E674B}" destId="{9A5E7202-9139-4B3F-9F77-4FC9D342B550}" srcOrd="6" destOrd="0" presId="urn:microsoft.com/office/officeart/2005/8/layout/default"/>
    <dgm:cxn modelId="{0CB94156-3E75-4177-8B09-5C9CB7BCDD4F}" type="presOf" srcId="{5F6EAFAC-ED78-4215-93C6-3C703B34E658}" destId="{9A5E7202-9139-4B3F-9F77-4FC9D342B550}" srcOrd="0" destOrd="0" presId="urn:microsoft.com/office/officeart/2005/8/layout/default"/>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ata2.xml><?xml version="1.0" encoding="utf-8"?>
<dgm:dataModel xmlns:a="http://schemas.openxmlformats.org/drawingml/2006/main" xmlns:r="http://schemas.openxmlformats.org/officeDocument/2006/relationships" xmlns:dgm="http://schemas.openxmlformats.org/drawingml/2006/diagram">
  <dgm:ptLst>
    <dgm:pt modelId="{A8A5CF53-5B9B-4AA5-B8C8-003C5AB51808}" type="doc">
      <dgm:prSet loTypeId="urn:microsoft.com/office/officeart/2009/3/layout/IncreasingArrowsProcess" loCatId="process" qsTypeId="urn:microsoft.com/office/officeart/2005/8/quickstyle/simple3" qsCatId="simple" csTypeId="urn:microsoft.com/office/officeart/2005/8/colors/colorful4" csCatId="colorful" phldr="1"/>
      <dgm:spPr/>
      <dgm:t>
        <a:bodyPr/>
        <a:lstStyle/>
        <a:p>
          <a:endParaRPr lang="en-US"/>
        </a:p>
      </dgm:t>
    </dgm:pt>
    <dgm:pt modelId="{644A5F0E-44AE-46D4-8C76-982550976174}" type="parTrans" cxnId="{46369C24-4095-4366-A056-2344350E1103}">
      <dgm:prSet/>
      <dgm:spPr/>
      <dgm:t>
        <a:bodyPr/>
        <a:lstStyle/>
        <a:p>
          <a:endParaRPr lang="en-US"/>
        </a:p>
      </dgm:t>
    </dgm:pt>
    <dgm:pt modelId="{BD0055DF-590B-444C-A904-22EFBB2F2982}">
      <dgm:prSet phldrT="[Text]"/>
      <dgm:spPr/>
      <dgm:t>
        <a:bodyPr/>
        <a:lstStyle/>
        <a:p>
          <a:r>
            <a:rPr lang="en-US" b="1"/>
            <a:t>Step One</a:t>
          </a:r>
        </a:p>
      </dgm:t>
    </dgm:pt>
    <dgm:pt modelId="{2D438E15-EA10-4416-9AD7-A79DF7D00144}" type="parTrans" cxnId="{0DF634F3-6BA5-4808-910C-EFF4D0A1B781}">
      <dgm:prSet/>
      <dgm:spPr/>
      <dgm:t>
        <a:bodyPr/>
        <a:lstStyle/>
        <a:p>
          <a:endParaRPr lang="en-US"/>
        </a:p>
      </dgm:t>
    </dgm:pt>
    <dgm:pt modelId="{CB30479C-9F72-46AE-8BD2-B0A63C727C18}">
      <dgm:prSet phldrT="[Text]"/>
      <dgm:spPr/>
      <dgm:t>
        <a:bodyPr/>
        <a:lstStyle/>
        <a:p>
          <a:r>
            <a:rPr lang="en-US"/>
            <a:t>Is employee speaking as a private citizen or in their position as an employee?</a:t>
          </a:r>
        </a:p>
      </dgm:t>
    </dgm:pt>
    <dgm:pt modelId="{C863746A-4C92-4227-B444-48C158591176}" type="sibTrans" cxnId="{0DF634F3-6BA5-4808-910C-EFF4D0A1B781}">
      <dgm:prSet/>
      <dgm:spPr/>
      <dgm:t>
        <a:bodyPr/>
        <a:lstStyle/>
        <a:p>
          <a:endParaRPr lang="en-US"/>
        </a:p>
      </dgm:t>
    </dgm:pt>
    <dgm:pt modelId="{6098CA2B-86D7-4AA3-B1A8-6F677A3CC860}" type="sibTrans" cxnId="{46369C24-4095-4366-A056-2344350E1103}">
      <dgm:prSet/>
      <dgm:spPr/>
      <dgm:t>
        <a:bodyPr/>
        <a:lstStyle/>
        <a:p>
          <a:endParaRPr lang="en-US"/>
        </a:p>
      </dgm:t>
    </dgm:pt>
    <dgm:pt modelId="{960B4D94-93C2-42E4-8549-EE5A1006745D}" type="parTrans" cxnId="{885DFB48-5FEC-4D6B-93D5-3CD475709DDF}">
      <dgm:prSet/>
      <dgm:spPr/>
      <dgm:t>
        <a:bodyPr/>
        <a:lstStyle/>
        <a:p>
          <a:endParaRPr lang="en-US"/>
        </a:p>
      </dgm:t>
    </dgm:pt>
    <dgm:pt modelId="{DA0EC1A1-6C15-427C-AC4A-6078996CFCE2}">
      <dgm:prSet phldrT="[Text]"/>
      <dgm:spPr/>
      <dgm:t>
        <a:bodyPr/>
        <a:lstStyle/>
        <a:p>
          <a:r>
            <a:rPr lang="en-US" b="1"/>
            <a:t>Step Two</a:t>
          </a:r>
        </a:p>
      </dgm:t>
    </dgm:pt>
    <dgm:pt modelId="{DC6531BB-69BC-4914-8B2A-44D0E29DD563}" type="parTrans" cxnId="{83028CE3-CDE5-4BB0-8B96-47B9C36C6457}">
      <dgm:prSet/>
      <dgm:spPr/>
      <dgm:t>
        <a:bodyPr/>
        <a:lstStyle/>
        <a:p>
          <a:endParaRPr lang="en-US"/>
        </a:p>
      </dgm:t>
    </dgm:pt>
    <dgm:pt modelId="{BCB3E0A6-C086-478A-85D5-BDA1F360FBFE}">
      <dgm:prSet phldrT="[Text]"/>
      <dgm:spPr/>
      <dgm:t>
        <a:bodyPr/>
        <a:lstStyle/>
        <a:p>
          <a:r>
            <a:rPr lang="en-US"/>
            <a:t>Are they speaking on a matter of public or private concern?</a:t>
          </a:r>
        </a:p>
      </dgm:t>
    </dgm:pt>
    <dgm:pt modelId="{64FB6430-95EE-4703-A98B-56ECCA0AD0AA}" type="sibTrans" cxnId="{83028CE3-CDE5-4BB0-8B96-47B9C36C6457}">
      <dgm:prSet/>
      <dgm:spPr/>
      <dgm:t>
        <a:bodyPr/>
        <a:lstStyle/>
        <a:p>
          <a:endParaRPr lang="en-US"/>
        </a:p>
      </dgm:t>
    </dgm:pt>
    <dgm:pt modelId="{B9199D68-85DC-428B-AB1C-9CECF732412F}" type="sibTrans" cxnId="{885DFB48-5FEC-4D6B-93D5-3CD475709DDF}">
      <dgm:prSet/>
      <dgm:spPr/>
      <dgm:t>
        <a:bodyPr/>
        <a:lstStyle/>
        <a:p>
          <a:endParaRPr lang="en-US"/>
        </a:p>
      </dgm:t>
    </dgm:pt>
    <dgm:pt modelId="{8424B364-8BD3-42BE-BB80-2C6B4BBBFF0E}" type="parTrans" cxnId="{88659E4C-5296-4F6B-9064-1FDC3269F54A}">
      <dgm:prSet/>
      <dgm:spPr/>
      <dgm:t>
        <a:bodyPr/>
        <a:lstStyle/>
        <a:p>
          <a:endParaRPr lang="en-US"/>
        </a:p>
      </dgm:t>
    </dgm:pt>
    <dgm:pt modelId="{4DDA69D3-61DD-46CD-AF07-F496684F7A50}">
      <dgm:prSet phldrT="[Text]"/>
      <dgm:spPr/>
      <dgm:t>
        <a:bodyPr/>
        <a:lstStyle/>
        <a:p>
          <a:r>
            <a:rPr lang="en-US" b="1"/>
            <a:t>Step Three</a:t>
          </a:r>
        </a:p>
      </dgm:t>
    </dgm:pt>
    <dgm:pt modelId="{0F7C0602-9085-4B3F-B853-FE159F4EC937}" type="parTrans" cxnId="{4E74CCBD-833A-45F6-ACBA-E8D546BBF26A}">
      <dgm:prSet/>
      <dgm:spPr/>
      <dgm:t>
        <a:bodyPr/>
        <a:lstStyle/>
        <a:p>
          <a:endParaRPr lang="en-US"/>
        </a:p>
      </dgm:t>
    </dgm:pt>
    <dgm:pt modelId="{BDA85EE4-8DB5-447B-BFDC-BB1187D934C4}">
      <dgm:prSet phldrT="[Text]"/>
      <dgm:spPr/>
      <dgm:t>
        <a:bodyPr/>
        <a:lstStyle/>
        <a:p>
          <a:r>
            <a:rPr lang="en-US"/>
            <a:t>Balance the interest of the employee’s speech against the employer’s interest in maintaining their workplace</a:t>
          </a:r>
        </a:p>
      </dgm:t>
    </dgm:pt>
    <dgm:pt modelId="{0306E330-6299-4B93-B6EC-4FC7A41FC7DC}" type="sibTrans" cxnId="{4E74CCBD-833A-45F6-ACBA-E8D546BBF26A}">
      <dgm:prSet/>
      <dgm:spPr/>
      <dgm:t>
        <a:bodyPr/>
        <a:lstStyle/>
        <a:p>
          <a:endParaRPr lang="en-US"/>
        </a:p>
      </dgm:t>
    </dgm:pt>
    <dgm:pt modelId="{61D2F86C-6B36-4648-941C-D2ACCBFF5E36}" type="sibTrans" cxnId="{88659E4C-5296-4F6B-9064-1FDC3269F54A}">
      <dgm:prSet/>
      <dgm:spPr/>
      <dgm:t>
        <a:bodyPr/>
        <a:lstStyle/>
        <a:p>
          <a:endParaRPr lang="en-US"/>
        </a:p>
      </dgm:t>
    </dgm:pt>
    <dgm:pt modelId="{CFDF01CC-7029-4294-9DEB-50299CDACF31}" type="pres">
      <dgm:prSet presAssocID="{A8A5CF53-5B9B-4AA5-B8C8-003C5AB51808}" presName="Name0">
        <dgm:presLayoutVars>
          <dgm:chMax val="5"/>
          <dgm:chPref val="5"/>
          <dgm:dir/>
          <dgm:animLvl val="lvl"/>
        </dgm:presLayoutVars>
      </dgm:prSet>
      <dgm:spPr/>
      <dgm:t>
        <a:bodyPr/>
        <a:lstStyle/>
        <a:p/>
      </dgm:t>
    </dgm:pt>
    <dgm:pt modelId="{9F5AACA5-E9AA-4E80-81C4-584192004010}" type="pres">
      <dgm:prSet presAssocID="{BD0055DF-590B-444C-A904-22EFBB2F2982}" presName="parentText1" presStyleLbl="node1" presStyleCnt="3">
        <dgm:presLayoutVars>
          <dgm:chMax/>
          <dgm:chPref val="3"/>
          <dgm:bulletEnabled val="1"/>
        </dgm:presLayoutVars>
      </dgm:prSet>
      <dgm:spPr/>
      <dgm:t>
        <a:bodyPr/>
        <a:lstStyle/>
        <a:p/>
      </dgm:t>
    </dgm:pt>
    <dgm:pt modelId="{5F4F8559-5A46-48F6-AF9B-4757BFCAC9E5}" type="pres">
      <dgm:prSet presAssocID="{BD0055DF-590B-444C-A904-22EFBB2F2982}" presName="childText1" presStyleLbl="solidAlignAcc1" presStyleCnt="3">
        <dgm:presLayoutVars>
          <dgm:chMax val="0"/>
          <dgm:chPref val="0"/>
          <dgm:bulletEnabled val="1"/>
        </dgm:presLayoutVars>
      </dgm:prSet>
      <dgm:spPr/>
      <dgm:t>
        <a:bodyPr/>
        <a:lstStyle/>
        <a:p/>
      </dgm:t>
    </dgm:pt>
    <dgm:pt modelId="{B1D5C993-4C96-480B-9420-9839C218F48C}" type="pres">
      <dgm:prSet presAssocID="{DA0EC1A1-6C15-427C-AC4A-6078996CFCE2}" presName="parentText2" presStyleLbl="node1" presStyleIdx="1" presStyleCnt="3">
        <dgm:presLayoutVars>
          <dgm:chMax/>
          <dgm:chPref val="3"/>
          <dgm:bulletEnabled val="1"/>
        </dgm:presLayoutVars>
      </dgm:prSet>
      <dgm:spPr/>
      <dgm:t>
        <a:bodyPr/>
        <a:lstStyle/>
        <a:p/>
      </dgm:t>
    </dgm:pt>
    <dgm:pt modelId="{80CF6885-9088-42E0-A742-531F3FD7ABE0}" type="pres">
      <dgm:prSet presAssocID="{DA0EC1A1-6C15-427C-AC4A-6078996CFCE2}" presName="childText2" presStyleLbl="solidAlignAcc1" presStyleIdx="1" presStyleCnt="3">
        <dgm:presLayoutVars>
          <dgm:chMax val="0"/>
          <dgm:chPref val="0"/>
          <dgm:bulletEnabled val="1"/>
        </dgm:presLayoutVars>
      </dgm:prSet>
      <dgm:spPr/>
      <dgm:t>
        <a:bodyPr/>
        <a:lstStyle/>
        <a:p/>
      </dgm:t>
    </dgm:pt>
    <dgm:pt modelId="{C4AEC446-B6E0-49A1-9748-FF32028074D5}" type="pres">
      <dgm:prSet presAssocID="{4DDA69D3-61DD-46CD-AF07-F496684F7A50}" presName="parentText3" presStyleLbl="node1" presStyleIdx="2" presStyleCnt="3">
        <dgm:presLayoutVars>
          <dgm:chMax/>
          <dgm:chPref val="3"/>
          <dgm:bulletEnabled val="1"/>
        </dgm:presLayoutVars>
      </dgm:prSet>
      <dgm:spPr/>
      <dgm:t>
        <a:bodyPr/>
        <a:lstStyle/>
        <a:p/>
      </dgm:t>
    </dgm:pt>
    <dgm:pt modelId="{9276D987-DB23-4D0F-9859-026D06CFB1DE}" type="pres">
      <dgm:prSet presAssocID="{4DDA69D3-61DD-46CD-AF07-F496684F7A50}" presName="childText3" presStyleLbl="solidAlignAcc1" presStyleIdx="2" presStyleCnt="3">
        <dgm:presLayoutVars>
          <dgm:chMax val="0"/>
          <dgm:chPref val="0"/>
          <dgm:bulletEnabled val="1"/>
        </dgm:presLayoutVars>
      </dgm:prSet>
      <dgm:spPr/>
      <dgm:t>
        <a:bodyPr/>
        <a:lstStyle/>
        <a:p/>
      </dgm:t>
    </dgm:pt>
  </dgm:ptLst>
  <dgm:cxnLst>
    <dgm:cxn modelId="{46369C24-4095-4366-A056-2344350E1103}" srcId="{A8A5CF53-5B9B-4AA5-B8C8-003C5AB51808}" destId="{BD0055DF-590B-444C-A904-22EFBB2F2982}" srcOrd="0" destOrd="0" parTransId="{644A5F0E-44AE-46D4-8C76-982550976174}" sibTransId="{6098CA2B-86D7-4AA3-B1A8-6F677A3CC860}"/>
    <dgm:cxn modelId="{0DF634F3-6BA5-4808-910C-EFF4D0A1B781}" srcId="{BD0055DF-590B-444C-A904-22EFBB2F2982}" destId="{CB30479C-9F72-46AE-8BD2-B0A63C727C18}" srcOrd="0" destOrd="0" parTransId="{2D438E15-EA10-4416-9AD7-A79DF7D00144}" sibTransId="{C863746A-4C92-4227-B444-48C158591176}"/>
    <dgm:cxn modelId="{885DFB48-5FEC-4D6B-93D5-3CD475709DDF}" srcId="{A8A5CF53-5B9B-4AA5-B8C8-003C5AB51808}" destId="{DA0EC1A1-6C15-427C-AC4A-6078996CFCE2}" srcOrd="1" destOrd="0" parTransId="{960B4D94-93C2-42E4-8549-EE5A1006745D}" sibTransId="{B9199D68-85DC-428B-AB1C-9CECF732412F}"/>
    <dgm:cxn modelId="{83028CE3-CDE5-4BB0-8B96-47B9C36C6457}" srcId="{DA0EC1A1-6C15-427C-AC4A-6078996CFCE2}" destId="{BCB3E0A6-C086-478A-85D5-BDA1F360FBFE}" srcOrd="0" destOrd="0" parTransId="{DC6531BB-69BC-4914-8B2A-44D0E29DD563}" sibTransId="{64FB6430-95EE-4703-A98B-56ECCA0AD0AA}"/>
    <dgm:cxn modelId="{88659E4C-5296-4F6B-9064-1FDC3269F54A}" srcId="{A8A5CF53-5B9B-4AA5-B8C8-003C5AB51808}" destId="{4DDA69D3-61DD-46CD-AF07-F496684F7A50}" srcOrd="2" destOrd="0" parTransId="{8424B364-8BD3-42BE-BB80-2C6B4BBBFF0E}" sibTransId="{61D2F86C-6B36-4648-941C-D2ACCBFF5E36}"/>
    <dgm:cxn modelId="{4E74CCBD-833A-45F6-ACBA-E8D546BBF26A}" srcId="{4DDA69D3-61DD-46CD-AF07-F496684F7A50}" destId="{BDA85EE4-8DB5-447B-BFDC-BB1187D934C4}" srcOrd="0" destOrd="0" parTransId="{0F7C0602-9085-4B3F-B853-FE159F4EC937}" sibTransId="{0306E330-6299-4B93-B6EC-4FC7A41FC7DC}"/>
    <dgm:cxn modelId="{3DC79B5D-FBA6-420A-BF82-6DF6ED8EB963}" type="presOf" srcId="{A8A5CF53-5B9B-4AA5-B8C8-003C5AB51808}" destId="{CFDF01CC-7029-4294-9DEB-50299CDACF31}" srcOrd="0" destOrd="0" presId="urn:microsoft.com/office/officeart/2009/3/layout/IncreasingArrowsProcess"/>
    <dgm:cxn modelId="{1C96D935-40F9-4899-AC20-0E45960EBCC2}" type="presParOf" srcId="{CFDF01CC-7029-4294-9DEB-50299CDACF31}" destId="{9F5AACA5-E9AA-4E80-81C4-584192004010}" srcOrd="0" destOrd="0" presId="urn:microsoft.com/office/officeart/2009/3/layout/IncreasingArrowsProcess"/>
    <dgm:cxn modelId="{891563C8-66C8-4A41-8A1A-D023BDC7924E}" type="presOf" srcId="{BD0055DF-590B-444C-A904-22EFBB2F2982}" destId="{9F5AACA5-E9AA-4E80-81C4-584192004010}" srcOrd="0" destOrd="0" presId="urn:microsoft.com/office/officeart/2009/3/layout/IncreasingArrowsProcess"/>
    <dgm:cxn modelId="{A13BAD71-A5FB-4EF4-A4A2-9261434667DF}" type="presParOf" srcId="{CFDF01CC-7029-4294-9DEB-50299CDACF31}" destId="{5F4F8559-5A46-48F6-AF9B-4757BFCAC9E5}" srcOrd="1" destOrd="0" presId="urn:microsoft.com/office/officeart/2009/3/layout/IncreasingArrowsProcess"/>
    <dgm:cxn modelId="{322F3DB5-DF9A-4D2E-96E0-14D9F5E66B37}" type="presOf" srcId="{CB30479C-9F72-46AE-8BD2-B0A63C727C18}" destId="{5F4F8559-5A46-48F6-AF9B-4757BFCAC9E5}" srcOrd="0" destOrd="0" presId="urn:microsoft.com/office/officeart/2009/3/layout/IncreasingArrowsProcess"/>
    <dgm:cxn modelId="{B3D1E144-D0B9-4D7A-B3E3-7DF4A2A44F47}" type="presParOf" srcId="{CFDF01CC-7029-4294-9DEB-50299CDACF31}" destId="{B1D5C993-4C96-480B-9420-9839C218F48C}" srcOrd="2" destOrd="0" presId="urn:microsoft.com/office/officeart/2009/3/layout/IncreasingArrowsProcess"/>
    <dgm:cxn modelId="{E494CAE6-4FF8-4AAD-A3E5-D2BC5258B420}" type="presOf" srcId="{DA0EC1A1-6C15-427C-AC4A-6078996CFCE2}" destId="{B1D5C993-4C96-480B-9420-9839C218F48C}" srcOrd="0" destOrd="0" presId="urn:microsoft.com/office/officeart/2009/3/layout/IncreasingArrowsProcess"/>
    <dgm:cxn modelId="{7299EECB-DFDC-4916-A11D-3F5A211A22C0}" type="presParOf" srcId="{CFDF01CC-7029-4294-9DEB-50299CDACF31}" destId="{80CF6885-9088-42E0-A742-531F3FD7ABE0}" srcOrd="3" destOrd="0" presId="urn:microsoft.com/office/officeart/2009/3/layout/IncreasingArrowsProcess"/>
    <dgm:cxn modelId="{95795EB4-907E-4524-90B8-B4045D061EFD}" type="presOf" srcId="{BCB3E0A6-C086-478A-85D5-BDA1F360FBFE}" destId="{80CF6885-9088-42E0-A742-531F3FD7ABE0}" srcOrd="0" destOrd="0" presId="urn:microsoft.com/office/officeart/2009/3/layout/IncreasingArrowsProcess"/>
    <dgm:cxn modelId="{94CD3FFE-97FA-4361-BA65-81831713D74B}" type="presParOf" srcId="{CFDF01CC-7029-4294-9DEB-50299CDACF31}" destId="{C4AEC446-B6E0-49A1-9748-FF32028074D5}" srcOrd="4" destOrd="0" presId="urn:microsoft.com/office/officeart/2009/3/layout/IncreasingArrowsProcess"/>
    <dgm:cxn modelId="{78635562-9F43-4383-B0F4-568F52ADD418}" type="presOf" srcId="{4DDA69D3-61DD-46CD-AF07-F496684F7A50}" destId="{C4AEC446-B6E0-49A1-9748-FF32028074D5}" srcOrd="0" destOrd="0" presId="urn:microsoft.com/office/officeart/2009/3/layout/IncreasingArrowsProcess"/>
    <dgm:cxn modelId="{33CC067A-1108-4EBD-8F08-FACEBEA5579F}" type="presParOf" srcId="{CFDF01CC-7029-4294-9DEB-50299CDACF31}" destId="{9276D987-DB23-4D0F-9859-026D06CFB1DE}" srcOrd="5" destOrd="0" presId="urn:microsoft.com/office/officeart/2009/3/layout/IncreasingArrowsProcess"/>
    <dgm:cxn modelId="{7EA3C505-548F-4CFA-A2C9-DBD963D795DF}" type="presOf" srcId="{BDA85EE4-8DB5-447B-BFDC-BB1187D934C4}" destId="{9276D987-DB23-4D0F-9859-026D06CFB1DE}" srcOrd="0" destOrd="0" presId="urn:microsoft.com/office/officeart/2009/3/layout/IncreasingArrowsProcess"/>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ata3.xml><?xml version="1.0" encoding="utf-8"?>
<dgm:dataModel xmlns:a="http://schemas.openxmlformats.org/drawingml/2006/main" xmlns:r="http://schemas.openxmlformats.org/officeDocument/2006/relationships" xmlns:dgm="http://schemas.openxmlformats.org/drawingml/2006/diagram">
  <dgm:ptLst>
    <dgm:pt modelId="{4081E557-279F-4398-8BD0-6221EEE1AF6C}" type="doc">
      <dgm:prSet loTypeId="urn:microsoft.com/office/officeart/2005/8/layout/vProcess5" loCatId="process" qsTypeId="urn:microsoft.com/office/officeart/2005/8/quickstyle/simple3" qsCatId="simple" csTypeId="urn:microsoft.com/office/officeart/2005/8/colors/colorful4" csCatId="colorful" phldr="1"/>
      <dgm:spPr/>
      <dgm:t>
        <a:bodyPr/>
        <a:lstStyle/>
        <a:p>
          <a:endParaRPr lang="en-US"/>
        </a:p>
      </dgm:t>
    </dgm:pt>
    <dgm:pt modelId="{B0F6CA02-8E9D-45D8-A084-4D6B88AEAFA1}" type="parTrans" cxnId="{5B5BA340-DA1E-4146-9586-3105C6E00065}">
      <dgm:prSet/>
      <dgm:spPr/>
      <dgm:t>
        <a:bodyPr/>
        <a:lstStyle/>
        <a:p>
          <a:endParaRPr lang="en-US"/>
        </a:p>
      </dgm:t>
    </dgm:pt>
    <dgm:pt modelId="{B1D935A6-5954-4EE8-9D18-7EA2822EB8D0}">
      <dgm:prSet phldrT="[Text]"/>
      <dgm:spPr/>
      <dgm:t>
        <a:bodyPr/>
        <a:lstStyle/>
        <a:p>
          <a:r>
            <a:rPr lang="en-US"/>
            <a:t>Does the speech relate to the terms and conditions of the employment? </a:t>
          </a:r>
        </a:p>
      </dgm:t>
    </dgm:pt>
    <dgm:pt modelId="{268C0E2A-315E-46A8-BE03-FAD6F2148966}" type="sibTrans" cxnId="{5B5BA340-DA1E-4146-9586-3105C6E00065}">
      <dgm:prSet/>
      <dgm:spPr/>
      <dgm:t>
        <a:bodyPr/>
        <a:lstStyle/>
        <a:p>
          <a:endParaRPr lang="en-US"/>
        </a:p>
      </dgm:t>
    </dgm:pt>
    <dgm:pt modelId="{33F33A9B-E5F6-486B-B489-CCDA9D65DED9}" type="parTrans" cxnId="{CF4B3A38-ED1E-48A4-9D29-7F4921D5B43B}">
      <dgm:prSet/>
      <dgm:spPr/>
      <dgm:t>
        <a:bodyPr/>
        <a:lstStyle/>
        <a:p>
          <a:endParaRPr lang="en-US"/>
        </a:p>
      </dgm:t>
    </dgm:pt>
    <dgm:pt modelId="{80910CBF-C5BC-4E4E-A1B6-E62B4BD57D00}">
      <dgm:prSet phldrT="[Text]"/>
      <dgm:spPr/>
      <dgm:t>
        <a:bodyPr/>
        <a:lstStyle/>
        <a:p>
          <a:r>
            <a:rPr lang="en-US"/>
            <a:t>Does the speech relate to a protected characteristic of the employee? </a:t>
          </a:r>
        </a:p>
      </dgm:t>
    </dgm:pt>
    <dgm:pt modelId="{EC19FE8E-265A-4280-8E22-2DFF2591F9E9}" type="sibTrans" cxnId="{CF4B3A38-ED1E-48A4-9D29-7F4921D5B43B}">
      <dgm:prSet/>
      <dgm:spPr/>
      <dgm:t>
        <a:bodyPr/>
        <a:lstStyle/>
        <a:p>
          <a:endParaRPr lang="en-US"/>
        </a:p>
      </dgm:t>
    </dgm:pt>
    <dgm:pt modelId="{F5F27911-3E67-427D-9E36-140664CC9750}" type="parTrans" cxnId="{6AF848CC-B348-4543-9F66-15C549761322}">
      <dgm:prSet/>
      <dgm:spPr/>
      <dgm:t>
        <a:bodyPr/>
        <a:lstStyle/>
        <a:p>
          <a:endParaRPr lang="en-US"/>
        </a:p>
      </dgm:t>
    </dgm:pt>
    <dgm:pt modelId="{12A3F0CC-B21B-40A9-8A69-9BE0A08BA09A}">
      <dgm:prSet phldrT="[Text]"/>
      <dgm:spPr/>
      <dgm:t>
        <a:bodyPr/>
        <a:lstStyle/>
        <a:p>
          <a:r>
            <a:rPr lang="en-US"/>
            <a:t>Is the anticipated action consistent with past action/company policies? </a:t>
          </a:r>
        </a:p>
      </dgm:t>
    </dgm:pt>
    <dgm:pt modelId="{F157096C-4E67-4714-BB31-3B9377DAF50C}" type="sibTrans" cxnId="{6AF848CC-B348-4543-9F66-15C549761322}">
      <dgm:prSet/>
      <dgm:spPr/>
      <dgm:t>
        <a:bodyPr/>
        <a:lstStyle/>
        <a:p>
          <a:endParaRPr lang="en-US"/>
        </a:p>
      </dgm:t>
    </dgm:pt>
    <dgm:pt modelId="{5874F0BE-BDF4-40FA-BF65-91E6FEC9C924}" type="pres">
      <dgm:prSet presAssocID="{4081E557-279F-4398-8BD0-6221EEE1AF6C}" presName="outerComposite">
        <dgm:presLayoutVars>
          <dgm:chMax val="5"/>
          <dgm:dir/>
          <dgm:resizeHandles val="exact"/>
        </dgm:presLayoutVars>
      </dgm:prSet>
      <dgm:spPr/>
      <dgm:t>
        <a:bodyPr/>
        <a:lstStyle/>
        <a:p/>
      </dgm:t>
    </dgm:pt>
    <dgm:pt modelId="{98BD877A-0452-42B6-B903-F89C2A389775}" type="pres">
      <dgm:prSet presAssocID="{4081E557-279F-4398-8BD0-6221EEE1AF6C}" presName="dummyMaxCanvas">
        <dgm:presLayoutVars/>
      </dgm:prSet>
      <dgm:spPr/>
      <dgm:t>
        <a:bodyPr/>
        <a:lstStyle/>
        <a:p/>
      </dgm:t>
    </dgm:pt>
    <dgm:pt modelId="{35E401C5-D860-4791-9BC4-3BBD57E3056D}" type="pres">
      <dgm:prSet presAssocID="{4081E557-279F-4398-8BD0-6221EEE1AF6C}" presName="ThreeNodes_1" presStyleLbl="node1" presStyleCnt="3">
        <dgm:presLayoutVars>
          <dgm:bulletEnabled val="1"/>
        </dgm:presLayoutVars>
      </dgm:prSet>
      <dgm:spPr/>
      <dgm:t>
        <a:bodyPr/>
        <a:lstStyle/>
        <a:p/>
      </dgm:t>
    </dgm:pt>
    <dgm:pt modelId="{B8E9CFB9-1971-41C4-A344-8A75DA04B30D}" type="pres">
      <dgm:prSet presAssocID="{4081E557-279F-4398-8BD0-6221EEE1AF6C}" presName="ThreeNodes_2" presStyleLbl="node1" presStyleIdx="1" presStyleCnt="3">
        <dgm:presLayoutVars>
          <dgm:bulletEnabled val="1"/>
        </dgm:presLayoutVars>
      </dgm:prSet>
      <dgm:spPr/>
      <dgm:t>
        <a:bodyPr/>
        <a:lstStyle/>
        <a:p/>
      </dgm:t>
    </dgm:pt>
    <dgm:pt modelId="{50311DD7-52BB-43D2-BA55-91A453FA790E}" type="pres">
      <dgm:prSet presAssocID="{4081E557-279F-4398-8BD0-6221EEE1AF6C}" presName="ThreeNodes_3" presStyleLbl="node1" presStyleIdx="2" presStyleCnt="3">
        <dgm:presLayoutVars>
          <dgm:bulletEnabled val="1"/>
        </dgm:presLayoutVars>
      </dgm:prSet>
      <dgm:spPr/>
      <dgm:t>
        <a:bodyPr/>
        <a:lstStyle/>
        <a:p/>
      </dgm:t>
    </dgm:pt>
    <dgm:pt modelId="{5F970602-BD4D-48ED-842C-79CAFAA91F0B}" type="pres">
      <dgm:prSet presAssocID="{4081E557-279F-4398-8BD0-6221EEE1AF6C}" presName="ThreeConn_1-2" presStyleLbl="fgAccFollowNode1" presStyleCnt="2">
        <dgm:presLayoutVars>
          <dgm:bulletEnabled val="1"/>
        </dgm:presLayoutVars>
      </dgm:prSet>
      <dgm:spPr/>
      <dgm:t>
        <a:bodyPr/>
        <a:lstStyle/>
        <a:p/>
      </dgm:t>
    </dgm:pt>
    <dgm:pt modelId="{343FB35F-B501-4D3F-829E-A047F337D52F}" type="pres">
      <dgm:prSet presAssocID="{4081E557-279F-4398-8BD0-6221EEE1AF6C}" presName="ThreeConn_2-3" presStyleLbl="fgAccFollowNode1" presStyleIdx="1" presStyleCnt="2">
        <dgm:presLayoutVars>
          <dgm:bulletEnabled val="1"/>
        </dgm:presLayoutVars>
      </dgm:prSet>
      <dgm:spPr/>
      <dgm:t>
        <a:bodyPr/>
        <a:lstStyle/>
        <a:p/>
      </dgm:t>
    </dgm:pt>
    <dgm:pt modelId="{409C59BB-86C2-4F87-937C-A10D127BC8AF}" type="pres">
      <dgm:prSet presAssocID="{4081E557-279F-4398-8BD0-6221EEE1AF6C}" presName="ThreeNodes_1_text" presStyleLbl="node1" presStyleCnt="3">
        <dgm:presLayoutVars>
          <dgm:bulletEnabled val="1"/>
        </dgm:presLayoutVars>
      </dgm:prSet>
      <dgm:spPr/>
      <dgm:t>
        <a:bodyPr/>
        <a:lstStyle/>
        <a:p/>
      </dgm:t>
    </dgm:pt>
    <dgm:pt modelId="{A1862778-24E9-4A3B-A811-5AC48A079F40}" type="pres">
      <dgm:prSet presAssocID="{4081E557-279F-4398-8BD0-6221EEE1AF6C}" presName="ThreeNodes_2_text" presStyleLbl="node1" presStyleIdx="1" presStyleCnt="3">
        <dgm:presLayoutVars>
          <dgm:bulletEnabled val="1"/>
        </dgm:presLayoutVars>
      </dgm:prSet>
      <dgm:spPr/>
      <dgm:t>
        <a:bodyPr/>
        <a:lstStyle/>
        <a:p/>
      </dgm:t>
    </dgm:pt>
    <dgm:pt modelId="{E40F5BAA-F53B-44DB-9FD3-089922027506}" type="pres">
      <dgm:prSet presAssocID="{4081E557-279F-4398-8BD0-6221EEE1AF6C}" presName="ThreeNodes_3_text" presStyleLbl="node1" presStyleIdx="2" presStyleCnt="3">
        <dgm:presLayoutVars>
          <dgm:bulletEnabled val="1"/>
        </dgm:presLayoutVars>
      </dgm:prSet>
      <dgm:spPr/>
      <dgm:t>
        <a:bodyPr/>
        <a:lstStyle/>
        <a:p/>
      </dgm:t>
    </dgm:pt>
  </dgm:ptLst>
  <dgm:cxnLst>
    <dgm:cxn modelId="{5B5BA340-DA1E-4146-9586-3105C6E00065}" srcId="{4081E557-279F-4398-8BD0-6221EEE1AF6C}" destId="{B1D935A6-5954-4EE8-9D18-7EA2822EB8D0}" srcOrd="0" destOrd="0" parTransId="{B0F6CA02-8E9D-45D8-A084-4D6B88AEAFA1}" sibTransId="{268C0E2A-315E-46A8-BE03-FAD6F2148966}"/>
    <dgm:cxn modelId="{CF4B3A38-ED1E-48A4-9D29-7F4921D5B43B}" srcId="{4081E557-279F-4398-8BD0-6221EEE1AF6C}" destId="{80910CBF-C5BC-4E4E-A1B6-E62B4BD57D00}" srcOrd="1" destOrd="0" parTransId="{33F33A9B-E5F6-486B-B489-CCDA9D65DED9}" sibTransId="{EC19FE8E-265A-4280-8E22-2DFF2591F9E9}"/>
    <dgm:cxn modelId="{6AF848CC-B348-4543-9F66-15C549761322}" srcId="{4081E557-279F-4398-8BD0-6221EEE1AF6C}" destId="{12A3F0CC-B21B-40A9-8A69-9BE0A08BA09A}" srcOrd="2" destOrd="0" parTransId="{F5F27911-3E67-427D-9E36-140664CC9750}" sibTransId="{F157096C-4E67-4714-BB31-3B9377DAF50C}"/>
    <dgm:cxn modelId="{06BB47BC-F7CE-40FF-889F-7CFCF76DA765}" type="presOf" srcId="{4081E557-279F-4398-8BD0-6221EEE1AF6C}" destId="{5874F0BE-BDF4-40FA-BF65-91E6FEC9C924}" srcOrd="0" destOrd="0" presId="urn:microsoft.com/office/officeart/2005/8/layout/vProcess5"/>
    <dgm:cxn modelId="{84D9E099-D36C-4838-B59F-55590DC13C8B}" type="presParOf" srcId="{5874F0BE-BDF4-40FA-BF65-91E6FEC9C924}" destId="{98BD877A-0452-42B6-B903-F89C2A389775}" srcOrd="0" destOrd="0" presId="urn:microsoft.com/office/officeart/2005/8/layout/vProcess5"/>
    <dgm:cxn modelId="{6F531FF4-485A-4D97-9B37-D1FAD5310325}" type="presParOf" srcId="{5874F0BE-BDF4-40FA-BF65-91E6FEC9C924}" destId="{35E401C5-D860-4791-9BC4-3BBD57E3056D}" srcOrd="1" destOrd="0" presId="urn:microsoft.com/office/officeart/2005/8/layout/vProcess5"/>
    <dgm:cxn modelId="{469E774A-27C8-496E-9ADD-167B9D7A171B}" type="presOf" srcId="{B1D935A6-5954-4EE8-9D18-7EA2822EB8D0}" destId="{35E401C5-D860-4791-9BC4-3BBD57E3056D}" srcOrd="0" destOrd="0" presId="urn:microsoft.com/office/officeart/2005/8/layout/vProcess5"/>
    <dgm:cxn modelId="{B57F3723-7E6E-4FBB-9789-1961655F6F19}" type="presParOf" srcId="{5874F0BE-BDF4-40FA-BF65-91E6FEC9C924}" destId="{B8E9CFB9-1971-41C4-A344-8A75DA04B30D}" srcOrd="2" destOrd="0" presId="urn:microsoft.com/office/officeart/2005/8/layout/vProcess5"/>
    <dgm:cxn modelId="{D494395C-90A5-4059-9DC3-F7998A6B86EA}" type="presOf" srcId="{80910CBF-C5BC-4E4E-A1B6-E62B4BD57D00}" destId="{B8E9CFB9-1971-41C4-A344-8A75DA04B30D}" srcOrd="0" destOrd="0" presId="urn:microsoft.com/office/officeart/2005/8/layout/vProcess5"/>
    <dgm:cxn modelId="{20D9A362-4892-4469-AB25-2AE665E361D4}" type="presParOf" srcId="{5874F0BE-BDF4-40FA-BF65-91E6FEC9C924}" destId="{50311DD7-52BB-43D2-BA55-91A453FA790E}" srcOrd="3" destOrd="0" presId="urn:microsoft.com/office/officeart/2005/8/layout/vProcess5"/>
    <dgm:cxn modelId="{2295286B-89A1-4272-9BBC-AE4AD070AACA}" type="presOf" srcId="{12A3F0CC-B21B-40A9-8A69-9BE0A08BA09A}" destId="{50311DD7-52BB-43D2-BA55-91A453FA790E}" srcOrd="0" destOrd="0" presId="urn:microsoft.com/office/officeart/2005/8/layout/vProcess5"/>
    <dgm:cxn modelId="{1D01D0CB-D1D4-40D4-A422-6C8059275F80}" type="presParOf" srcId="{5874F0BE-BDF4-40FA-BF65-91E6FEC9C924}" destId="{5F970602-BD4D-48ED-842C-79CAFAA91F0B}" srcOrd="4" destOrd="0" presId="urn:microsoft.com/office/officeart/2005/8/layout/vProcess5"/>
    <dgm:cxn modelId="{12D3EA55-EE75-4D1B-9D4D-A7C650E4B9C5}" type="presOf" srcId="{268C0E2A-315E-46A8-BE03-FAD6F2148966}" destId="{5F970602-BD4D-48ED-842C-79CAFAA91F0B}" srcOrd="0" destOrd="0" presId="urn:microsoft.com/office/officeart/2005/8/layout/vProcess5"/>
    <dgm:cxn modelId="{8E2FDB13-60E6-436B-AFC4-F3E5DC24E0EE}" type="presParOf" srcId="{5874F0BE-BDF4-40FA-BF65-91E6FEC9C924}" destId="{343FB35F-B501-4D3F-829E-A047F337D52F}" srcOrd="5" destOrd="0" presId="urn:microsoft.com/office/officeart/2005/8/layout/vProcess5"/>
    <dgm:cxn modelId="{E325674C-5101-4ACB-BEA6-26AD9A6E7172}" type="presOf" srcId="{EC19FE8E-265A-4280-8E22-2DFF2591F9E9}" destId="{343FB35F-B501-4D3F-829E-A047F337D52F}" srcOrd="0" destOrd="0" presId="urn:microsoft.com/office/officeart/2005/8/layout/vProcess5"/>
    <dgm:cxn modelId="{0A8169E4-B1D3-4B78-9AAA-8F0DFCD226F7}" type="presParOf" srcId="{5874F0BE-BDF4-40FA-BF65-91E6FEC9C924}" destId="{409C59BB-86C2-4F87-937C-A10D127BC8AF}" srcOrd="6" destOrd="0" presId="urn:microsoft.com/office/officeart/2005/8/layout/vProcess5"/>
    <dgm:cxn modelId="{72CAF3BB-06F8-425A-86B2-F0F146B94487}" type="presOf" srcId="{B1D935A6-5954-4EE8-9D18-7EA2822EB8D0}" destId="{409C59BB-86C2-4F87-937C-A10D127BC8AF}" srcOrd="1" destOrd="0" presId="urn:microsoft.com/office/officeart/2005/8/layout/vProcess5"/>
    <dgm:cxn modelId="{B61F7213-AE38-4EA4-935D-0B920A51E260}" type="presParOf" srcId="{5874F0BE-BDF4-40FA-BF65-91E6FEC9C924}" destId="{A1862778-24E9-4A3B-A811-5AC48A079F40}" srcOrd="7" destOrd="0" presId="urn:microsoft.com/office/officeart/2005/8/layout/vProcess5"/>
    <dgm:cxn modelId="{457B6F50-3F21-4CEF-802F-57740AFCDA47}" type="presOf" srcId="{80910CBF-C5BC-4E4E-A1B6-E62B4BD57D00}" destId="{A1862778-24E9-4A3B-A811-5AC48A079F40}" srcOrd="1" destOrd="0" presId="urn:microsoft.com/office/officeart/2005/8/layout/vProcess5"/>
    <dgm:cxn modelId="{548C9F64-91B6-4726-9B87-714F9BBF7353}" type="presParOf" srcId="{5874F0BE-BDF4-40FA-BF65-91E6FEC9C924}" destId="{E40F5BAA-F53B-44DB-9FD3-089922027506}" srcOrd="8" destOrd="0" presId="urn:microsoft.com/office/officeart/2005/8/layout/vProcess5"/>
    <dgm:cxn modelId="{2EB9F7DC-3165-4A17-9758-C9964E9860A8}" type="presOf" srcId="{12A3F0CC-B21B-40A9-8A69-9BE0A08BA09A}" destId="{E40F5BAA-F53B-44DB-9FD3-089922027506}" srcOrd="1" destOrd="0" presId="urn:microsoft.com/office/officeart/2005/8/layout/vProcess5"/>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rawing1.xml><?xml version="1.0" encoding="utf-8"?>
<dsp:drawing xmlns:a="http://schemas.openxmlformats.org/drawingml/2006/main" xmlns:r="http://schemas.openxmlformats.org/officeDocument/2006/relationships" xmlns:dsp="http://schemas.microsoft.com/office/drawing/2008/diagram">
  <dsp:spTree>
    <dsp:nvGrpSpPr>
      <dsp:cNvPr id="7" name=""/>
      <dsp:cNvGrpSpPr/>
    </dsp:nvGrpSpPr>
    <dsp:grpSpPr/>
    <dsp:sp modelId="{E71FA0FF-064F-4CDB-95B9-35A1062D8896}">
      <dsp:nvSpPr>
        <dsp:cNvPr id="8" name=""/>
        <dsp:cNvSpPr/>
      </dsp:nvSpPr>
      <dsp:spPr>
        <a:xfrm>
          <a:off x="728874" y="1561"/>
          <a:ext cx="2480583" cy="1488349"/>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t>Personal gripes</a:t>
          </a:r>
        </a:p>
      </dsp:txBody>
      <dsp:txXfrm>
        <a:off x="728874" y="1561"/>
        <a:ext cx="2480583" cy="1488349"/>
      </dsp:txXfrm>
    </dsp:sp>
    <dsp:sp modelId="{B45B88CB-87B1-4679-8377-4BBA749268D0}">
      <dsp:nvSpPr>
        <dsp:cNvPr id="9" name=""/>
        <dsp:cNvSpPr/>
      </dsp:nvSpPr>
      <dsp:spPr>
        <a:xfrm>
          <a:off x="3457516" y="1561"/>
          <a:ext cx="2480583" cy="1488349"/>
        </a:xfrm>
        <a:prstGeom prst="rect">
          <a:avLst/>
        </a:prstGeom>
        <a:gradFill rotWithShape="0">
          <a:gsLst>
            <a:gs pos="0">
              <a:schemeClr val="accent4">
                <a:hueOff val="2494993"/>
                <a:satOff val="-13796"/>
                <a:lumOff val="-1176"/>
                <a:alphaOff val="0"/>
                <a:lumMod val="110000"/>
                <a:satMod val="105000"/>
                <a:tint val="67000"/>
              </a:schemeClr>
            </a:gs>
            <a:gs pos="50000">
              <a:schemeClr val="accent4">
                <a:hueOff val="2494993"/>
                <a:satOff val="-13796"/>
                <a:lumOff val="-1176"/>
                <a:alphaOff val="0"/>
                <a:lumMod val="105000"/>
                <a:satMod val="103000"/>
                <a:tint val="73000"/>
              </a:schemeClr>
            </a:gs>
            <a:gs pos="100000">
              <a:schemeClr val="accent4">
                <a:hueOff val="2494993"/>
                <a:satOff val="-13796"/>
                <a:lumOff val="-117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t>Personal matters</a:t>
          </a:r>
        </a:p>
      </dsp:txBody>
      <dsp:txXfrm>
        <a:off x="3457516" y="1561"/>
        <a:ext cx="2480583" cy="1488349"/>
      </dsp:txXfrm>
    </dsp:sp>
    <dsp:sp modelId="{6574A1BF-84C4-417A-A0BA-B72EA46BFC52}">
      <dsp:nvSpPr>
        <dsp:cNvPr id="10" name=""/>
        <dsp:cNvSpPr/>
      </dsp:nvSpPr>
      <dsp:spPr>
        <a:xfrm>
          <a:off x="728874" y="1737970"/>
          <a:ext cx="2480583" cy="1488349"/>
        </a:xfrm>
        <a:prstGeom prst="rect">
          <a:avLst/>
        </a:prstGeom>
        <a:gradFill rotWithShape="0">
          <a:gsLst>
            <a:gs pos="0">
              <a:schemeClr val="accent4">
                <a:hueOff val="4989986"/>
                <a:satOff val="-27591"/>
                <a:lumOff val="-2353"/>
                <a:alphaOff val="0"/>
                <a:lumMod val="110000"/>
                <a:satMod val="105000"/>
                <a:tint val="67000"/>
              </a:schemeClr>
            </a:gs>
            <a:gs pos="50000">
              <a:schemeClr val="accent4">
                <a:hueOff val="4989986"/>
                <a:satOff val="-27591"/>
                <a:lumOff val="-2353"/>
                <a:alphaOff val="0"/>
                <a:lumMod val="105000"/>
                <a:satMod val="103000"/>
                <a:tint val="73000"/>
              </a:schemeClr>
            </a:gs>
            <a:gs pos="100000">
              <a:schemeClr val="accent4">
                <a:hueOff val="4989986"/>
                <a:satOff val="-27591"/>
                <a:lumOff val="-235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t>Disruptive speech</a:t>
          </a:r>
        </a:p>
      </dsp:txBody>
      <dsp:txXfrm>
        <a:off x="728874" y="1737970"/>
        <a:ext cx="2480583" cy="1488349"/>
      </dsp:txXfrm>
    </dsp:sp>
    <dsp:sp modelId="{9A5E7202-9139-4B3F-9F77-4FC9D342B550}">
      <dsp:nvSpPr>
        <dsp:cNvPr id="11" name=""/>
        <dsp:cNvSpPr/>
      </dsp:nvSpPr>
      <dsp:spPr>
        <a:xfrm>
          <a:off x="3457516" y="1737970"/>
          <a:ext cx="2480583" cy="1488349"/>
        </a:xfrm>
        <a:prstGeom prst="rect">
          <a:avLst/>
        </a:prstGeom>
        <a:gradFill rotWithShape="0">
          <a:gsLst>
            <a:gs pos="0">
              <a:schemeClr val="accent4">
                <a:hueOff val="7484979"/>
                <a:satOff val="-41387"/>
                <a:lumOff val="-3529"/>
                <a:alphaOff val="0"/>
                <a:lumMod val="110000"/>
                <a:satMod val="105000"/>
                <a:tint val="67000"/>
              </a:schemeClr>
            </a:gs>
            <a:gs pos="50000">
              <a:schemeClr val="accent4">
                <a:hueOff val="7484979"/>
                <a:satOff val="-41387"/>
                <a:lumOff val="-3529"/>
                <a:alphaOff val="0"/>
                <a:lumMod val="105000"/>
                <a:satMod val="103000"/>
                <a:tint val="73000"/>
              </a:schemeClr>
            </a:gs>
            <a:gs pos="100000">
              <a:schemeClr val="accent4">
                <a:hueOff val="7484979"/>
                <a:satOff val="-41387"/>
                <a:lumOff val="-352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t>Official duty speech</a:t>
          </a:r>
        </a:p>
      </dsp:txBody>
      <dsp:txXfrm>
        <a:off x="3457516" y="1737970"/>
        <a:ext cx="2480583" cy="1488349"/>
      </dsp:txXfrm>
    </dsp:sp>
  </dsp:spTree>
</dsp:drawing>
</file>

<file path=ppt/diagrams/drawing2.xml><?xml version="1.0" encoding="utf-8"?>
<dsp:drawing xmlns:a="http://schemas.openxmlformats.org/drawingml/2006/main" xmlns:r="http://schemas.openxmlformats.org/officeDocument/2006/relationships" xmlns:dsp="http://schemas.microsoft.com/office/drawing/2008/diagram">
  <dsp:spTree>
    <dsp:nvGrpSpPr>
      <dsp:cNvPr id="5" name=""/>
      <dsp:cNvGrpSpPr/>
    </dsp:nvGrpSpPr>
    <dsp:grpSpPr/>
    <dsp:sp modelId="{9F5AACA5-E9AA-4E80-81C4-584192004010}">
      <dsp:nvSpPr>
        <dsp:cNvPr id="6" name=""/>
        <dsp:cNvSpPr/>
      </dsp:nvSpPr>
      <dsp:spPr>
        <a:xfrm>
          <a:off x="0" y="25694"/>
          <a:ext cx="8229600" cy="1198543"/>
        </a:xfrm>
        <a:prstGeom prst="rightArrow">
          <a:avLst>
            <a:gd name="adj1" fmla="val 50000"/>
            <a:gd name="adj2" fmla="val 5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254000" bIns="190269" numCol="1" spcCol="1270" anchor="ctr" anchorCtr="0">
          <a:noAutofit/>
        </a:bodyPr>
        <a:lstStyle/>
        <a:p>
          <a:pPr marL="0" lvl="0" indent="0" algn="l" defTabSz="1022350">
            <a:lnSpc>
              <a:spcPct val="90000"/>
            </a:lnSpc>
            <a:spcBef>
              <a:spcPct val="0"/>
            </a:spcBef>
            <a:spcAft>
              <a:spcPct val="35000"/>
            </a:spcAft>
            <a:buNone/>
          </a:pPr>
          <a:r>
            <a:rPr lang="en-US" sz="2300" b="1" kern="1200"/>
            <a:t>Step One</a:t>
          </a:r>
        </a:p>
      </dsp:txBody>
      <dsp:txXfrm>
        <a:off x="0" y="325330"/>
        <a:ext cx="7929964" cy="599271"/>
      </dsp:txXfrm>
    </dsp:sp>
    <dsp:sp modelId="{5F4F8559-5A46-48F6-AF9B-4757BFCAC9E5}">
      <dsp:nvSpPr>
        <dsp:cNvPr id="7" name=""/>
        <dsp:cNvSpPr/>
      </dsp:nvSpPr>
      <dsp:spPr>
        <a:xfrm>
          <a:off x="0" y="949944"/>
          <a:ext cx="2534716" cy="2308835"/>
        </a:xfrm>
        <a:prstGeom prst="rect">
          <a:avLst/>
        </a:prstGeom>
        <a:solidFill>
          <a:schemeClr val="lt1">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Is employee speaking as a private citizen or in their position as an employee?</a:t>
          </a:r>
        </a:p>
      </dsp:txBody>
      <dsp:txXfrm>
        <a:off x="0" y="949944"/>
        <a:ext cx="2534716" cy="2308835"/>
      </dsp:txXfrm>
    </dsp:sp>
    <dsp:sp modelId="{B1D5C993-4C96-480B-9420-9839C218F48C}">
      <dsp:nvSpPr>
        <dsp:cNvPr id="8" name=""/>
        <dsp:cNvSpPr/>
      </dsp:nvSpPr>
      <dsp:spPr>
        <a:xfrm>
          <a:off x="2534716" y="425208"/>
          <a:ext cx="5694883" cy="1198543"/>
        </a:xfrm>
        <a:prstGeom prst="rightArrow">
          <a:avLst>
            <a:gd name="adj1" fmla="val 50000"/>
            <a:gd name="adj2" fmla="val 50000"/>
          </a:avLst>
        </a:prstGeom>
        <a:gradFill rotWithShape="0">
          <a:gsLst>
            <a:gs pos="0">
              <a:schemeClr val="accent4">
                <a:hueOff val="3742489"/>
                <a:satOff val="-20694"/>
                <a:lumOff val="-1765"/>
                <a:alphaOff val="0"/>
                <a:lumMod val="110000"/>
                <a:satMod val="105000"/>
                <a:tint val="67000"/>
              </a:schemeClr>
            </a:gs>
            <a:gs pos="50000">
              <a:schemeClr val="accent4">
                <a:hueOff val="3742489"/>
                <a:satOff val="-20694"/>
                <a:lumOff val="-1765"/>
                <a:alphaOff val="0"/>
                <a:lumMod val="105000"/>
                <a:satMod val="103000"/>
                <a:tint val="73000"/>
              </a:schemeClr>
            </a:gs>
            <a:gs pos="100000">
              <a:schemeClr val="accent4">
                <a:hueOff val="3742489"/>
                <a:satOff val="-20694"/>
                <a:lumOff val="-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254000" bIns="190269" numCol="1" spcCol="1270" anchor="ctr" anchorCtr="0">
          <a:noAutofit/>
        </a:bodyPr>
        <a:lstStyle/>
        <a:p>
          <a:pPr marL="0" lvl="0" indent="0" algn="l" defTabSz="1022350">
            <a:lnSpc>
              <a:spcPct val="90000"/>
            </a:lnSpc>
            <a:spcBef>
              <a:spcPct val="0"/>
            </a:spcBef>
            <a:spcAft>
              <a:spcPct val="35000"/>
            </a:spcAft>
            <a:buNone/>
          </a:pPr>
          <a:r>
            <a:rPr lang="en-US" sz="2300" b="1" kern="1200"/>
            <a:t>Step Two</a:t>
          </a:r>
        </a:p>
      </dsp:txBody>
      <dsp:txXfrm>
        <a:off x="2534716" y="724844"/>
        <a:ext cx="5395247" cy="599271"/>
      </dsp:txXfrm>
    </dsp:sp>
    <dsp:sp modelId="{80CF6885-9088-42E0-A742-531F3FD7ABE0}">
      <dsp:nvSpPr>
        <dsp:cNvPr id="9" name=""/>
        <dsp:cNvSpPr/>
      </dsp:nvSpPr>
      <dsp:spPr>
        <a:xfrm>
          <a:off x="2534716" y="1349458"/>
          <a:ext cx="2534716" cy="2308835"/>
        </a:xfrm>
        <a:prstGeom prst="rect">
          <a:avLst/>
        </a:prstGeom>
        <a:solidFill>
          <a:schemeClr val="lt1">
            <a:hueOff val="0"/>
            <a:satOff val="0"/>
            <a:lumOff val="0"/>
            <a:alphaOff val="0"/>
          </a:schemeClr>
        </a:solidFill>
        <a:ln w="6350" cap="flat" cmpd="sng" algn="ctr">
          <a:solidFill>
            <a:schemeClr val="accent4">
              <a:hueOff val="3742489"/>
              <a:satOff val="-20694"/>
              <a:lumOff val="-176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Are they speaking on a matter of public or private concern?</a:t>
          </a:r>
        </a:p>
      </dsp:txBody>
      <dsp:txXfrm>
        <a:off x="2534716" y="1349458"/>
        <a:ext cx="2534716" cy="2308835"/>
      </dsp:txXfrm>
    </dsp:sp>
    <dsp:sp modelId="{C4AEC446-B6E0-49A1-9748-FF32028074D5}">
      <dsp:nvSpPr>
        <dsp:cNvPr id="10" name=""/>
        <dsp:cNvSpPr/>
      </dsp:nvSpPr>
      <dsp:spPr>
        <a:xfrm>
          <a:off x="5069433" y="824723"/>
          <a:ext cx="3160166" cy="1198543"/>
        </a:xfrm>
        <a:prstGeom prst="rightArrow">
          <a:avLst>
            <a:gd name="adj1" fmla="val 50000"/>
            <a:gd name="adj2" fmla="val 50000"/>
          </a:avLst>
        </a:prstGeom>
        <a:gradFill rotWithShape="0">
          <a:gsLst>
            <a:gs pos="0">
              <a:schemeClr val="accent4">
                <a:hueOff val="7484979"/>
                <a:satOff val="-41387"/>
                <a:lumOff val="-3529"/>
                <a:alphaOff val="0"/>
                <a:lumMod val="110000"/>
                <a:satMod val="105000"/>
                <a:tint val="67000"/>
              </a:schemeClr>
            </a:gs>
            <a:gs pos="50000">
              <a:schemeClr val="accent4">
                <a:hueOff val="7484979"/>
                <a:satOff val="-41387"/>
                <a:lumOff val="-3529"/>
                <a:alphaOff val="0"/>
                <a:lumMod val="105000"/>
                <a:satMod val="103000"/>
                <a:tint val="73000"/>
              </a:schemeClr>
            </a:gs>
            <a:gs pos="100000">
              <a:schemeClr val="accent4">
                <a:hueOff val="7484979"/>
                <a:satOff val="-41387"/>
                <a:lumOff val="-352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254000" bIns="190269" numCol="1" spcCol="1270" anchor="ctr" anchorCtr="0">
          <a:noAutofit/>
        </a:bodyPr>
        <a:lstStyle/>
        <a:p>
          <a:pPr marL="0" lvl="0" indent="0" algn="l" defTabSz="1022350">
            <a:lnSpc>
              <a:spcPct val="90000"/>
            </a:lnSpc>
            <a:spcBef>
              <a:spcPct val="0"/>
            </a:spcBef>
            <a:spcAft>
              <a:spcPct val="35000"/>
            </a:spcAft>
            <a:buNone/>
          </a:pPr>
          <a:r>
            <a:rPr lang="en-US" sz="2300" b="1" kern="1200"/>
            <a:t>Step Three</a:t>
          </a:r>
        </a:p>
      </dsp:txBody>
      <dsp:txXfrm>
        <a:off x="5069433" y="1124359"/>
        <a:ext cx="2860530" cy="599271"/>
      </dsp:txXfrm>
    </dsp:sp>
    <dsp:sp modelId="{9276D987-DB23-4D0F-9859-026D06CFB1DE}">
      <dsp:nvSpPr>
        <dsp:cNvPr id="11" name=""/>
        <dsp:cNvSpPr/>
      </dsp:nvSpPr>
      <dsp:spPr>
        <a:xfrm>
          <a:off x="5069433" y="1748972"/>
          <a:ext cx="2534716" cy="2275045"/>
        </a:xfrm>
        <a:prstGeom prst="rect">
          <a:avLst/>
        </a:prstGeom>
        <a:solidFill>
          <a:schemeClr val="lt1">
            <a:hueOff val="0"/>
            <a:satOff val="0"/>
            <a:lumOff val="0"/>
            <a:alphaOff val="0"/>
          </a:schemeClr>
        </a:solidFill>
        <a:ln w="6350" cap="flat" cmpd="sng" algn="ctr">
          <a:solidFill>
            <a:schemeClr val="accent4">
              <a:hueOff val="7484979"/>
              <a:satOff val="-41387"/>
              <a:lumOff val="-352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Balance the interest of the employee’s speech against the employer’s interest in maintaining their workplace</a:t>
          </a:r>
        </a:p>
      </dsp:txBody>
      <dsp:txXfrm>
        <a:off x="5069433" y="1748972"/>
        <a:ext cx="2534716" cy="2275045"/>
      </dsp:txXfrm>
    </dsp:sp>
  </dsp:spTree>
</dsp:drawing>
</file>

<file path=ppt/diagrams/drawing3.xml><?xml version="1.0" encoding="utf-8"?>
<dsp:drawing xmlns:a="http://schemas.openxmlformats.org/drawingml/2006/main" xmlns:r="http://schemas.openxmlformats.org/officeDocument/2006/relationships" xmlns:dsp="http://schemas.microsoft.com/office/drawing/2008/diagram">
  <dsp:spTree>
    <dsp:nvGrpSpPr>
      <dsp:cNvPr id="8" name=""/>
      <dsp:cNvGrpSpPr/>
    </dsp:nvGrpSpPr>
    <dsp:grpSpPr/>
    <dsp:sp modelId="{35E401C5-D860-4791-9BC4-3BBD57E3056D}">
      <dsp:nvSpPr>
        <dsp:cNvPr id="9" name=""/>
        <dsp:cNvSpPr/>
      </dsp:nvSpPr>
      <dsp:spPr>
        <a:xfrm>
          <a:off x="0" y="0"/>
          <a:ext cx="5181600" cy="1219200"/>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Does the speech relate to the terms and conditions of the employment? </a:t>
          </a:r>
        </a:p>
      </dsp:txBody>
      <dsp:txXfrm>
        <a:off x="35709" y="35709"/>
        <a:ext cx="3865988" cy="1147782"/>
      </dsp:txXfrm>
    </dsp:sp>
    <dsp:sp modelId="{B8E9CFB9-1971-41C4-A344-8A75DA04B30D}">
      <dsp:nvSpPr>
        <dsp:cNvPr id="10" name=""/>
        <dsp:cNvSpPr/>
      </dsp:nvSpPr>
      <dsp:spPr>
        <a:xfrm>
          <a:off x="457199" y="1422399"/>
          <a:ext cx="5181600" cy="1219200"/>
        </a:xfrm>
        <a:prstGeom prst="roundRect">
          <a:avLst>
            <a:gd name="adj" fmla="val 10000"/>
          </a:avLst>
        </a:prstGeom>
        <a:gradFill rotWithShape="0">
          <a:gsLst>
            <a:gs pos="0">
              <a:schemeClr val="accent4">
                <a:hueOff val="3742489"/>
                <a:satOff val="-20694"/>
                <a:lumOff val="-1765"/>
                <a:alphaOff val="0"/>
                <a:lumMod val="110000"/>
                <a:satMod val="105000"/>
                <a:tint val="67000"/>
              </a:schemeClr>
            </a:gs>
            <a:gs pos="50000">
              <a:schemeClr val="accent4">
                <a:hueOff val="3742489"/>
                <a:satOff val="-20694"/>
                <a:lumOff val="-1765"/>
                <a:alphaOff val="0"/>
                <a:lumMod val="105000"/>
                <a:satMod val="103000"/>
                <a:tint val="73000"/>
              </a:schemeClr>
            </a:gs>
            <a:gs pos="100000">
              <a:schemeClr val="accent4">
                <a:hueOff val="3742489"/>
                <a:satOff val="-20694"/>
                <a:lumOff val="-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Does the speech relate to a protected characteristic of the employee? </a:t>
          </a:r>
        </a:p>
      </dsp:txBody>
      <dsp:txXfrm>
        <a:off x="492908" y="1458108"/>
        <a:ext cx="3860502" cy="1147782"/>
      </dsp:txXfrm>
    </dsp:sp>
    <dsp:sp modelId="{50311DD7-52BB-43D2-BA55-91A453FA790E}">
      <dsp:nvSpPr>
        <dsp:cNvPr id="11" name=""/>
        <dsp:cNvSpPr/>
      </dsp:nvSpPr>
      <dsp:spPr>
        <a:xfrm>
          <a:off x="914399" y="2844799"/>
          <a:ext cx="5181600" cy="1219200"/>
        </a:xfrm>
        <a:prstGeom prst="roundRect">
          <a:avLst>
            <a:gd name="adj" fmla="val 10000"/>
          </a:avLst>
        </a:prstGeom>
        <a:gradFill rotWithShape="0">
          <a:gsLst>
            <a:gs pos="0">
              <a:schemeClr val="accent4">
                <a:hueOff val="7484979"/>
                <a:satOff val="-41387"/>
                <a:lumOff val="-3529"/>
                <a:alphaOff val="0"/>
                <a:lumMod val="110000"/>
                <a:satMod val="105000"/>
                <a:tint val="67000"/>
              </a:schemeClr>
            </a:gs>
            <a:gs pos="50000">
              <a:schemeClr val="accent4">
                <a:hueOff val="7484979"/>
                <a:satOff val="-41387"/>
                <a:lumOff val="-3529"/>
                <a:alphaOff val="0"/>
                <a:lumMod val="105000"/>
                <a:satMod val="103000"/>
                <a:tint val="73000"/>
              </a:schemeClr>
            </a:gs>
            <a:gs pos="100000">
              <a:schemeClr val="accent4">
                <a:hueOff val="7484979"/>
                <a:satOff val="-41387"/>
                <a:lumOff val="-352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Is the anticipated action consistent with past action/company policies? </a:t>
          </a:r>
        </a:p>
      </dsp:txBody>
      <dsp:txXfrm>
        <a:off x="950108" y="2880508"/>
        <a:ext cx="3860502" cy="1147782"/>
      </dsp:txXfrm>
    </dsp:sp>
    <dsp:sp modelId="{5F970602-BD4D-48ED-842C-79CAFAA91F0B}">
      <dsp:nvSpPr>
        <dsp:cNvPr id="12" name=""/>
        <dsp:cNvSpPr/>
      </dsp:nvSpPr>
      <dsp:spPr>
        <a:xfrm>
          <a:off x="4389120" y="924560"/>
          <a:ext cx="792480" cy="792480"/>
        </a:xfrm>
        <a:prstGeom prst="downArrow">
          <a:avLst>
            <a:gd name="adj1" fmla="val 55000"/>
            <a:gd name="adj2" fmla="val 45000"/>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567428" y="924560"/>
        <a:ext cx="435864" cy="596341"/>
      </dsp:txXfrm>
    </dsp:sp>
    <dsp:sp modelId="{343FB35F-B501-4D3F-829E-A047F337D52F}">
      <dsp:nvSpPr>
        <dsp:cNvPr id="13" name=""/>
        <dsp:cNvSpPr/>
      </dsp:nvSpPr>
      <dsp:spPr>
        <a:xfrm>
          <a:off x="4846320" y="2338832"/>
          <a:ext cx="792480" cy="792480"/>
        </a:xfrm>
        <a:prstGeom prst="downArrow">
          <a:avLst>
            <a:gd name="adj1" fmla="val 55000"/>
            <a:gd name="adj2" fmla="val 45000"/>
          </a:avLst>
        </a:prstGeom>
        <a:solidFill>
          <a:schemeClr val="accent4">
            <a:tint val="40000"/>
            <a:alpha val="90000"/>
            <a:hueOff val="7701753"/>
            <a:satOff val="-36518"/>
            <a:lumOff val="-1959"/>
            <a:alphaOff val="0"/>
          </a:schemeClr>
        </a:solidFill>
        <a:ln w="6350" cap="flat" cmpd="sng" algn="ctr">
          <a:solidFill>
            <a:schemeClr val="accent4">
              <a:tint val="40000"/>
              <a:alpha val="90000"/>
              <a:hueOff val="7701753"/>
              <a:satOff val="-36518"/>
              <a:lumOff val="-195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024628" y="2338832"/>
        <a:ext cx="435864" cy="596341"/>
      </dsp:txXfrm>
    </dsp:sp>
  </dsp:spTree>
</dsp:drawing>
</file>

<file path=ppt/diagrams/layout1.xml><?xml version="1.0" encoding="utf-8"?>
<dgm:layoutDef xmlns:a="http://schemas.openxmlformats.org/drawingml/2006/main" xmlns:r="http://schemas.openxmlformats.org/officeDocument/2006/relationships" xmlns:dgm="http://schemas.openxmlformats.org/drawingml/2006/diagram"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dgm:ruleLst>
      </dgm:layoutNode>
      <dgm:forEach name="Name4" axis="followSib" ptType="sibTrans" cnt="1">
        <dgm:layoutNode name="sibTrans">
          <dgm:alg type="sp"/>
          <dgm:shape r:blip="">
            <dgm:adjLst/>
          </dgm:shape>
          <dgm:presOf/>
          <dgm:constrLst/>
          <dgm:ruleLst/>
        </dgm:layoutNode>
      </dgm:forEach>
    </dgm:forEach>
  </dgm:layoutNode>
</dgm:layoutDef>
</file>

<file path=ppt/diagrams/layout2.xml><?xml version="1.0" encoding="utf-8"?>
<dgm:layoutDef xmlns:a="http://schemas.openxmlformats.org/drawingml/2006/main" xmlns:r="http://schemas.openxmlformats.org/officeDocument/2006/relationships" xmlns:dgm="http://schemas.openxmlformats.org/drawingml/2006/diagram"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dgm:ruleLst>
          </dgm:layoutNode>
        </dgm:if>
        <dgm:else name="Name86"/>
      </dgm:choose>
    </dgm:forEach>
  </dgm:layoutNode>
</dgm:layoutDef>
</file>

<file path=ppt/diagrams/layout3.xml><?xml version="1.0" encoding="utf-8"?>
<dgm:layoutDef xmlns:a="http://schemas.openxmlformats.org/drawingml/2006/main" xmlns:r="http://schemas.openxmlformats.org/officeDocument/2006/relationships" xmlns:dgm="http://schemas.openxmlformats.org/drawingml/2006/diagram"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r:blip="">
        <dgm:adjLst/>
      </dgm:shape>
      <dgm:presOf/>
      <dgm:constrLst/>
      <dgm:ruleLst/>
    </dgm:layoutNode>
    <dgm:choose name="Name3">
      <dgm:if name="Name4" axis="ch" ptType="node" func="cnt" op="equ" val="1">
        <dgm:layoutNode name="OneNode_1">
          <dgm:varLst>
            <dgm:bulletEnabled val="1"/>
          </dgm:varLst>
          <dgm:alg type="tx"/>
          <dgm:shape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dgm:ruleLst>
        </dgm:layoutNode>
      </dgm:if>
      <dgm:else name="Name5">
        <dgm:choose name="Name6">
          <dgm:if name="Name7" axis="ch" ptType="node" func="cnt" op="equ" val="2">
            <dgm:layoutNode name="TwoNodes_1">
              <dgm:varLst>
                <dgm:bulletEnabled val="1"/>
              </dgm:varLst>
              <dgm:alg type="sp"/>
              <dgm:shape type="roundRect" r:blip="">
                <dgm:adjLst>
                  <dgm:adj idx="1" val="0.1"/>
                </dgm:adjLst>
              </dgm:shape>
              <dgm:presOf axis="ch desOrSelf" ptType="node node" st="1 1" cnt="1 0"/>
              <dgm:constrLst/>
              <dgm:ruleLst/>
            </dgm:layoutNode>
            <dgm:layoutNode name="TwoNodes_2">
              <dgm:varLst>
                <dgm:bulletEnabled val="1"/>
              </dgm:varLst>
              <dgm:alg type="sp"/>
              <dgm:shape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dgm:ruleLst>
            </dgm:layoutNode>
            <dgm:layoutNode name="TwoNodes_1_text">
              <dgm:varLst>
                <dgm:bulletEnabled val="1"/>
              </dgm:varLst>
              <dgm:alg type="tx">
                <dgm:param type="parTxLTRAlign" val="l"/>
                <dgm:param type="txAnchorVertCh" val="mid"/>
              </dgm:alg>
              <dgm:shape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name="TwoNodes_2_text">
              <dgm:varLst>
                <dgm:bulletEnabled val="1"/>
              </dgm:varLst>
              <dgm:alg type="tx">
                <dgm:param type="parTxLTRAlign" val="l"/>
                <dgm:param type="txAnchorVertCh" val="mid"/>
              </dgm:alg>
              <dgm:shape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dgm:ruleLst>
            </dgm:layoutNode>
          </dgm:if>
          <dgm:else name="Name8">
            <dgm:choose name="Name9">
              <dgm:if name="Name10" axis="ch" ptType="node" func="cnt" op="equ" val="3">
                <dgm:layoutNode name="ThreeNodes_1">
                  <dgm:varLst>
                    <dgm:bulletEnabled val="1"/>
                  </dgm:varLst>
                  <dgm:alg type="sp"/>
                  <dgm:shape type="roundRect" r:blip="">
                    <dgm:adjLst>
                      <dgm:adj idx="1" val="0.1"/>
                    </dgm:adjLst>
                  </dgm:shape>
                  <dgm:presOf axis="ch desOrSelf" ptType="node node" st="1 1" cnt="1 0"/>
                  <dgm:constrLst/>
                  <dgm:ruleLst/>
                </dgm:layoutNode>
                <dgm:layoutNode name="ThreeNodes_2">
                  <dgm:varLst>
                    <dgm:bulletEnabled val="1"/>
                  </dgm:varLst>
                  <dgm:alg type="sp"/>
                  <dgm:shape type="roundRect" r:blip="">
                    <dgm:adjLst>
                      <dgm:adj idx="1" val="0.1"/>
                    </dgm:adjLst>
                  </dgm:shape>
                  <dgm:presOf axis="ch desOrSelf" ptType="node node" st="2 1" cnt="1 0"/>
                  <dgm:constrLst/>
                  <dgm:ruleLst/>
                </dgm:layoutNode>
                <dgm:layoutNode name="ThreeNodes_3">
                  <dgm:varLst>
                    <dgm:bulletEnabled val="1"/>
                  </dgm:varLst>
                  <dgm:alg type="sp"/>
                  <dgm:shape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dgm:ruleLst>
                </dgm:layoutNode>
                <dgm:layoutNode name="ThreeConn_2-3" styleLbl="fgAccFollowNode1">
                  <dgm:varLst>
                    <dgm:bulletEnabled val="1"/>
                  </dgm:varLst>
                  <dgm:alg type="tx"/>
                  <dgm:shape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dgm:ruleLst>
                </dgm:layoutNode>
                <dgm:layoutNode name="ThreeNodes_1_text">
                  <dgm:varLst>
                    <dgm:bulletEnabled val="1"/>
                  </dgm:varLst>
                  <dgm:alg type="tx">
                    <dgm:param type="parTxLTRAlign" val="l"/>
                    <dgm:param type="txAnchorVertCh" val="mid"/>
                  </dgm:alg>
                  <dgm:shape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name="ThreeNodes_2_text">
                  <dgm:varLst>
                    <dgm:bulletEnabled val="1"/>
                  </dgm:varLst>
                  <dgm:alg type="tx">
                    <dgm:param type="parTxLTRAlign" val="l"/>
                    <dgm:param type="txAnchorVertCh" val="mid"/>
                  </dgm:alg>
                  <dgm:shape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name="ThreeNodes_3_text">
                  <dgm:varLst>
                    <dgm:bulletEnabled val="1"/>
                  </dgm:varLst>
                  <dgm:alg type="tx">
                    <dgm:param type="parTxLTRAlign" val="l"/>
                    <dgm:param type="txAnchorVertCh" val="mid"/>
                  </dgm:alg>
                  <dgm:shape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dgm:ruleLst>
                </dgm:layoutNode>
              </dgm:if>
              <dgm:else name="Name11">
                <dgm:choose name="Name12">
                  <dgm:if name="Name13" axis="ch" ptType="node" func="cnt" op="equ" val="4">
                    <dgm:layoutNode name="FourNodes_1">
                      <dgm:varLst>
                        <dgm:bulletEnabled val="1"/>
                      </dgm:varLst>
                      <dgm:alg type="sp"/>
                      <dgm:shape type="roundRect" r:blip="">
                        <dgm:adjLst>
                          <dgm:adj idx="1" val="0.1"/>
                        </dgm:adjLst>
                      </dgm:shape>
                      <dgm:presOf axis="ch desOrSelf" ptType="node node" st="1 1" cnt="1 0"/>
                      <dgm:constrLst/>
                      <dgm:ruleLst/>
                    </dgm:layoutNode>
                    <dgm:layoutNode name="FourNodes_2">
                      <dgm:varLst>
                        <dgm:bulletEnabled val="1"/>
                      </dgm:varLst>
                      <dgm:alg type="sp"/>
                      <dgm:shape type="roundRect" r:blip="">
                        <dgm:adjLst>
                          <dgm:adj idx="1" val="0.1"/>
                        </dgm:adjLst>
                      </dgm:shape>
                      <dgm:presOf axis="ch desOrSelf" ptType="node node" st="2 1" cnt="1 0"/>
                      <dgm:constrLst/>
                      <dgm:ruleLst/>
                    </dgm:layoutNode>
                    <dgm:layoutNode name="FourNodes_3">
                      <dgm:varLst>
                        <dgm:bulletEnabled val="1"/>
                      </dgm:varLst>
                      <dgm:alg type="sp"/>
                      <dgm:shape type="roundRect" r:blip="">
                        <dgm:adjLst>
                          <dgm:adj idx="1" val="0.1"/>
                        </dgm:adjLst>
                      </dgm:shape>
                      <dgm:presOf axis="ch desOrSelf" ptType="node node" st="3 1" cnt="1 0"/>
                      <dgm:constrLst/>
                      <dgm:ruleLst/>
                    </dgm:layoutNode>
                    <dgm:layoutNode name="FourNodes_4">
                      <dgm:varLst>
                        <dgm:bulletEnabled val="1"/>
                      </dgm:varLst>
                      <dgm:alg type="sp"/>
                      <dgm:shape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dgm:ruleLst>
                    </dgm:layoutNode>
                    <dgm:layoutNode name="FourConn_2-3" styleLbl="fgAccFollowNode1">
                      <dgm:varLst>
                        <dgm:bulletEnabled val="1"/>
                      </dgm:varLst>
                      <dgm:alg type="tx"/>
                      <dgm:shape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dgm:ruleLst>
                    </dgm:layoutNode>
                    <dgm:layoutNode name="FourConn_3-4" styleLbl="fgAccFollowNode1">
                      <dgm:varLst>
                        <dgm:bulletEnabled val="1"/>
                      </dgm:varLst>
                      <dgm:alg type="tx"/>
                      <dgm:shape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dgm:ruleLst>
                    </dgm:layoutNode>
                    <dgm:layoutNode name="FourNodes_1_text">
                      <dgm:varLst>
                        <dgm:bulletEnabled val="1"/>
                      </dgm:varLst>
                      <dgm:alg type="tx">
                        <dgm:param type="parTxLTRAlign" val="l"/>
                        <dgm:param type="txAnchorVertCh" val="mid"/>
                      </dgm:alg>
                      <dgm:shape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name="FourNodes_2_text">
                      <dgm:varLst>
                        <dgm:bulletEnabled val="1"/>
                      </dgm:varLst>
                      <dgm:alg type="tx">
                        <dgm:param type="parTxLTRAlign" val="l"/>
                        <dgm:param type="txAnchorVertCh" val="mid"/>
                      </dgm:alg>
                      <dgm:shape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name="FourNodes_3_text">
                      <dgm:varLst>
                        <dgm:bulletEnabled val="1"/>
                      </dgm:varLst>
                      <dgm:alg type="tx">
                        <dgm:param type="parTxLTRAlign" val="l"/>
                        <dgm:param type="txAnchorVertCh" val="mid"/>
                      </dgm:alg>
                      <dgm:shape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name="FourNodes_4_text">
                      <dgm:varLst>
                        <dgm:bulletEnabled val="1"/>
                      </dgm:varLst>
                      <dgm:alg type="tx">
                        <dgm:param type="parTxLTRAlign" val="l"/>
                        <dgm:param type="txAnchorVertCh" val="mid"/>
                      </dgm:alg>
                      <dgm:shape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dgm:ruleLst>
                    </dgm:layoutNode>
                  </dgm:if>
                  <dgm:else name="Name14">
                    <dgm:choose name="Name15">
                      <dgm:if name="Name16" axis="ch" ptType="node" func="cnt" op="gte" val="5">
                        <dgm:layoutNode name="FiveNodes_1">
                          <dgm:varLst>
                            <dgm:bulletEnabled val="1"/>
                          </dgm:varLst>
                          <dgm:alg type="sp"/>
                          <dgm:shape type="roundRect" r:blip="">
                            <dgm:adjLst>
                              <dgm:adj idx="1" val="0.1"/>
                            </dgm:adjLst>
                          </dgm:shape>
                          <dgm:presOf axis="ch desOrSelf" ptType="node node" st="1 1" cnt="1 0"/>
                          <dgm:constrLst/>
                          <dgm:ruleLst/>
                        </dgm:layoutNode>
                        <dgm:layoutNode name="FiveNodes_2">
                          <dgm:varLst>
                            <dgm:bulletEnabled val="1"/>
                          </dgm:varLst>
                          <dgm:alg type="sp"/>
                          <dgm:shape type="roundRect" r:blip="">
                            <dgm:adjLst>
                              <dgm:adj idx="1" val="0.1"/>
                            </dgm:adjLst>
                          </dgm:shape>
                          <dgm:presOf axis="ch desOrSelf" ptType="node node" st="2 1" cnt="1 0"/>
                          <dgm:constrLst/>
                          <dgm:ruleLst/>
                        </dgm:layoutNode>
                        <dgm:layoutNode name="FiveNodes_3">
                          <dgm:varLst>
                            <dgm:bulletEnabled val="1"/>
                          </dgm:varLst>
                          <dgm:alg type="sp"/>
                          <dgm:shape type="roundRect" r:blip="">
                            <dgm:adjLst>
                              <dgm:adj idx="1" val="0.1"/>
                            </dgm:adjLst>
                          </dgm:shape>
                          <dgm:presOf axis="ch desOrSelf" ptType="node node" st="3 1" cnt="1 0"/>
                          <dgm:constrLst/>
                          <dgm:ruleLst/>
                        </dgm:layoutNode>
                        <dgm:layoutNode name="FiveNodes_4">
                          <dgm:varLst>
                            <dgm:bulletEnabled val="1"/>
                          </dgm:varLst>
                          <dgm:alg type="sp"/>
                          <dgm:shape type="roundRect" r:blip="">
                            <dgm:adjLst>
                              <dgm:adj idx="1" val="0.1"/>
                            </dgm:adjLst>
                          </dgm:shape>
                          <dgm:presOf axis="ch desOrSelf" ptType="node node" st="4 1" cnt="1 0"/>
                          <dgm:constrLst/>
                          <dgm:ruleLst/>
                        </dgm:layoutNode>
                        <dgm:layoutNode name="FiveNodes_5">
                          <dgm:varLst>
                            <dgm:bulletEnabled val="1"/>
                          </dgm:varLst>
                          <dgm:alg type="sp"/>
                          <dgm:shape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dgm:ruleLst>
                        </dgm:layoutNode>
                        <dgm:layoutNode name="FiveConn_2-3" styleLbl="fgAccFollowNode1">
                          <dgm:varLst>
                            <dgm:bulletEnabled val="1"/>
                          </dgm:varLst>
                          <dgm:alg type="tx"/>
                          <dgm:shape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dgm:ruleLst>
                        </dgm:layoutNode>
                        <dgm:layoutNode name="FiveConn_3-4" styleLbl="fgAccFollowNode1">
                          <dgm:varLst>
                            <dgm:bulletEnabled val="1"/>
                          </dgm:varLst>
                          <dgm:alg type="tx"/>
                          <dgm:shape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dgm:ruleLst>
                        </dgm:layoutNode>
                        <dgm:layoutNode name="FiveConn_4-5" styleLbl="fgAccFollowNode1">
                          <dgm:varLst>
                            <dgm:bulletEnabled val="1"/>
                          </dgm:varLst>
                          <dgm:alg type="tx"/>
                          <dgm:shape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dgm:ruleLst>
                        </dgm:layoutNode>
                        <dgm:layoutNode name="FiveNodes_1_text">
                          <dgm:varLst>
                            <dgm:bulletEnabled val="1"/>
                          </dgm:varLst>
                          <dgm:alg type="tx">
                            <dgm:param type="parTxLTRAlign" val="l"/>
                            <dgm:param type="txAnchorVertCh" val="mid"/>
                          </dgm:alg>
                          <dgm:shape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name="FiveNodes_2_text">
                          <dgm:varLst>
                            <dgm:bulletEnabled val="1"/>
                          </dgm:varLst>
                          <dgm:alg type="tx">
                            <dgm:param type="parTxLTRAlign" val="l"/>
                            <dgm:param type="txAnchorVertCh" val="mid"/>
                          </dgm:alg>
                          <dgm:shape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name="FiveNodes_3_text">
                          <dgm:varLst>
                            <dgm:bulletEnabled val="1"/>
                          </dgm:varLst>
                          <dgm:alg type="tx">
                            <dgm:param type="parTxLTRAlign" val="l"/>
                            <dgm:param type="txAnchorVertCh" val="mid"/>
                          </dgm:alg>
                          <dgm:shape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name="FiveNodes_4_text">
                          <dgm:varLst>
                            <dgm:bulletEnabled val="1"/>
                          </dgm:varLst>
                          <dgm:alg type="tx">
                            <dgm:param type="parTxLTRAlign" val="l"/>
                            <dgm:param type="txAnchorVertCh" val="mid"/>
                          </dgm:alg>
                          <dgm:shape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name="FiveNodes_5_text">
                          <dgm:varLst>
                            <dgm:bulletEnabled val="1"/>
                          </dgm:varLst>
                          <dgm:alg type="tx">
                            <dgm:param type="parTxLTRAlign" val="l"/>
                            <dgm:param type="txAnchorVertCh" val="mid"/>
                          </dgm:alg>
                          <dgm:shape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dgm:ruleLst>
                        </dgm:layoutNode>
                      </dgm:if>
                      <dgm:else name="Name17"/>
                    </dgm:choose>
                  </dgm:else>
                </dgm:choose>
              </dgm:else>
            </dgm:choose>
          </dgm:else>
        </dgm:choose>
      </dgm:else>
    </dgm:choose>
  </dgm:layoutNode>
</dgm:layoutDef>
</file>

<file path=ppt/diagrams/quickStyle1.xml><?xml version="1.0" encoding="utf-8"?>
<dgm:styleDef xmlns:a="http://schemas.openxmlformats.org/drawingml/2006/main" xmlns:dgm="http://schemas.openxmlformats.org/drawingml/2006/diagram"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a="http://schemas.openxmlformats.org/drawingml/2006/main" xmlns:dgm="http://schemas.openxmlformats.org/drawingml/2006/diagram"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a="http://schemas.openxmlformats.org/drawingml/2006/main" xmlns:dgm="http://schemas.openxmlformats.org/drawingml/2006/diagram"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&#65279;<?xml version="1.0" encoding="utf-8" standalone="yes"?><Relationships xmlns="http://schemas.openxmlformats.org/package/2006/relationships"><Relationship Id="rId1" Type="http://schemas.openxmlformats.org/officeDocument/2006/relationships/theme" Target="../theme/theme7.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xfrm>
      </p:grpSpPr>
      <p:sp>
        <p:nvSpPr>
          <p:cNvPr id="2" name="Header Placeholder 1">
            <a:extLst>
              <a:ext uri="{FF2B5EF4-FFF2-40B4-BE49-F238E27FC236}">
                <a16:creationId xmlns:a16="http://schemas.microsoft.com/office/drawing/2014/main" id="{B4A0802A-6157-4A07-B6A0-8DB0D8759311}"/>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52D9D24-B75A-402C-8490-676E3D60FD9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7ED3608B-F3B4-4389-86A3-BB79EE5DF90C}" type="datetimeFigureOut">
              <a:rPr lang="en-US" smtClean="0"/>
              <a:t>8/29/2021</a:t>
            </a:fld>
            <a:endParaRPr lang="en-US"/>
          </a:p>
        </p:txBody>
      </p:sp>
      <p:sp>
        <p:nvSpPr>
          <p:cNvPr id="4" name="Footer Placeholder 3">
            <a:extLst>
              <a:ext uri="{FF2B5EF4-FFF2-40B4-BE49-F238E27FC236}">
                <a16:creationId xmlns:a16="http://schemas.microsoft.com/office/drawing/2014/main" id="{6ED4FE41-BF30-4245-88D9-DB88D0DF41AC}"/>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0028E86-B93C-4100-B9E5-D1CE2471CDF8}"/>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F4E1E47F-68AD-4174-AF26-AFCFC001B54A}" type="slidenum">
              <a:rPr lang="en-US" smtClean="0"/>
              <a:t>‹#›</a:t>
            </a:fld>
            <a:endParaRPr lang="en-US"/>
          </a:p>
        </p:txBody>
      </p:sp>
    </p:spTree>
    <p:extLst>
      <p:ext uri="{BB962C8B-B14F-4D97-AF65-F5344CB8AC3E}">
        <p14:creationId xmlns:p14="http://schemas.microsoft.com/office/powerpoint/2010/main" val="915529438"/>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6.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EACD8ED-F412-44BC-95E0-26B5200814F7}" type="datetimeFigureOut">
              <a:rPr lang="en-US" smtClean="0"/>
              <a:t>8/29/2021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FFEDC6F-7FB2-4125-88D2-D6FDAC75B841}" type="slidenum">
              <a:rPr lang="en-US" smtClean="0"/>
              <a:t>‹#›</a:t>
            </a:fld>
            <a:endParaRPr lang="en-US"/>
          </a:p>
        </p:txBody>
      </p:sp>
    </p:spTree>
    <p:extLst>
      <p:ext uri="{BB962C8B-B14F-4D97-AF65-F5344CB8AC3E}">
        <p14:creationId xmlns:p14="http://schemas.microsoft.com/office/powerpoint/2010/main" val="3493616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0.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31.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32.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33.xml.rels>&#65279;<?xml version="1.0" encoding="utf-8" standalone="yes"?><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_rels/notesSlide34.xml.rels>&#65279;<?xml version="1.0" encoding="utf-8" standalone="yes"?><Relationships xmlns="http://schemas.openxmlformats.org/package/2006/relationships"><Relationship Id="rId1" Type="http://schemas.openxmlformats.org/officeDocument/2006/relationships/slide" Target="../slides/slide34.xml" /><Relationship Id="rId2" Type="http://schemas.openxmlformats.org/officeDocument/2006/relationships/notesMaster" Target="../notesMasters/notesMaster1.xml" /></Relationships>
</file>

<file path=ppt/notesSlides/_rels/notesSlide35.xml.rels>&#65279;<?xml version="1.0" encoding="utf-8" standalone="yes"?><Relationships xmlns="http://schemas.openxmlformats.org/package/2006/relationships"><Relationship Id="rId1" Type="http://schemas.openxmlformats.org/officeDocument/2006/relationships/slide" Target="../slides/slide35.xml" /><Relationship Id="rId2" Type="http://schemas.openxmlformats.org/officeDocument/2006/relationships/notesMaster" Target="../notesMasters/notesMaster1.xml" /></Relationships>
</file>

<file path=ppt/notesSlides/_rels/notesSlide36.xml.rels>&#65279;<?xml version="1.0" encoding="utf-8" standalone="yes"?><Relationships xmlns="http://schemas.openxmlformats.org/package/2006/relationships"><Relationship Id="rId1" Type="http://schemas.openxmlformats.org/officeDocument/2006/relationships/slide" Target="../slides/slide36.xml" /><Relationship Id="rId2" Type="http://schemas.openxmlformats.org/officeDocument/2006/relationships/notesMaster" Target="../notesMasters/notesMaster1.xml" /></Relationships>
</file>

<file path=ppt/notesSlides/_rels/notesSlide37.xml.rels>&#65279;<?xml version="1.0" encoding="utf-8" standalone="yes"?><Relationships xmlns="http://schemas.openxmlformats.org/package/2006/relationships"><Relationship Id="rId1" Type="http://schemas.openxmlformats.org/officeDocument/2006/relationships/slide" Target="../slides/slide37.xml" /><Relationship Id="rId2" Type="http://schemas.openxmlformats.org/officeDocument/2006/relationships/notesMaster" Target="../notesMasters/notesMaster1.xml" /></Relationships>
</file>

<file path=ppt/notesSlides/_rels/notesSlide38.xml.rels>&#65279;<?xml version="1.0" encoding="utf-8" standalone="yes"?><Relationships xmlns="http://schemas.openxmlformats.org/package/2006/relationships"><Relationship Id="rId1" Type="http://schemas.openxmlformats.org/officeDocument/2006/relationships/slide" Target="../slides/slide38.xml" /><Relationship Id="rId2" Type="http://schemas.openxmlformats.org/officeDocument/2006/relationships/notesMaster" Target="../notesMasters/notesMaster1.xml" /></Relationships>
</file>

<file path=ppt/notesSlides/_rels/notesSlide39.xml.rels>&#65279;<?xml version="1.0" encoding="utf-8" standalone="yes"?><Relationships xmlns="http://schemas.openxmlformats.org/package/2006/relationships"><Relationship Id="rId1" Type="http://schemas.openxmlformats.org/officeDocument/2006/relationships/slide" Target="../slides/slide39.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40.xml.rels>&#65279;<?xml version="1.0" encoding="utf-8" standalone="yes"?><Relationships xmlns="http://schemas.openxmlformats.org/package/2006/relationships"><Relationship Id="rId1" Type="http://schemas.openxmlformats.org/officeDocument/2006/relationships/slide" Target="../slides/slide40.xml" /><Relationship Id="rId2" Type="http://schemas.openxmlformats.org/officeDocument/2006/relationships/notesMaster" Target="../notesMasters/notesMaster1.xml" /></Relationships>
</file>

<file path=ppt/notesSlides/_rels/notesSlide41.xml.rels>&#65279;<?xml version="1.0" encoding="utf-8" standalone="yes"?><Relationships xmlns="http://schemas.openxmlformats.org/package/2006/relationships"><Relationship Id="rId1" Type="http://schemas.openxmlformats.org/officeDocument/2006/relationships/slide" Target="../slides/slide41.xml" /><Relationship Id="rId2" Type="http://schemas.openxmlformats.org/officeDocument/2006/relationships/notesMaster" Target="../notesMasters/notesMaster1.xml" /></Relationships>
</file>

<file path=ppt/notesSlides/_rels/notesSlide42.xml.rels>&#65279;<?xml version="1.0" encoding="utf-8" standalone="yes"?><Relationships xmlns="http://schemas.openxmlformats.org/package/2006/relationships"><Relationship Id="rId1" Type="http://schemas.openxmlformats.org/officeDocument/2006/relationships/slide" Target="../slides/slide42.xml" /><Relationship Id="rId2" Type="http://schemas.openxmlformats.org/officeDocument/2006/relationships/notesMaster" Target="../notesMasters/notesMaster1.xml" /></Relationships>
</file>

<file path=ppt/notesSlides/_rels/notesSlide43.xml.rels>&#65279;<?xml version="1.0" encoding="utf-8" standalone="yes"?><Relationships xmlns="http://schemas.openxmlformats.org/package/2006/relationships"><Relationship Id="rId1" Type="http://schemas.openxmlformats.org/officeDocument/2006/relationships/slide" Target="../slides/slide43.xml" /><Relationship Id="rId2" Type="http://schemas.openxmlformats.org/officeDocument/2006/relationships/notesMaster" Target="../notesMasters/notesMaster1.xml" /></Relationships>
</file>

<file path=ppt/notesSlides/_rels/notesSlide44.xml.rels>&#65279;<?xml version="1.0" encoding="utf-8" standalone="yes"?><Relationships xmlns="http://schemas.openxmlformats.org/package/2006/relationships"><Relationship Id="rId1" Type="http://schemas.openxmlformats.org/officeDocument/2006/relationships/slide" Target="../slides/slide44.xml" /><Relationship Id="rId2" Type="http://schemas.openxmlformats.org/officeDocument/2006/relationships/notesMaster" Target="../notesMasters/notesMaster1.xml" /></Relationships>
</file>

<file path=ppt/notesSlides/_rels/notesSlide45.xml.rels>&#65279;<?xml version="1.0" encoding="utf-8" standalone="yes"?><Relationships xmlns="http://schemas.openxmlformats.org/package/2006/relationships"><Relationship Id="rId1" Type="http://schemas.openxmlformats.org/officeDocument/2006/relationships/slide" Target="../slides/slide45.xml" /><Relationship Id="rId2" Type="http://schemas.openxmlformats.org/officeDocument/2006/relationships/notesMaster" Target="../notesMasters/notesMaster1.xml" /></Relationships>
</file>

<file path=ppt/notesSlides/_rels/notesSlide46.xml.rels>&#65279;<?xml version="1.0" encoding="utf-8" standalone="yes"?><Relationships xmlns="http://schemas.openxmlformats.org/package/2006/relationships"><Relationship Id="rId1" Type="http://schemas.openxmlformats.org/officeDocument/2006/relationships/slide" Target="../slides/slide46.xml" /><Relationship Id="rId2" Type="http://schemas.openxmlformats.org/officeDocument/2006/relationships/notesMaster" Target="../notesMasters/notesMaster1.xml" /></Relationships>
</file>

<file path=ppt/notesSlides/_rels/notesSlide47.xml.rels>&#65279;<?xml version="1.0" encoding="utf-8" standalone="yes"?><Relationships xmlns="http://schemas.openxmlformats.org/package/2006/relationships"><Relationship Id="rId1" Type="http://schemas.openxmlformats.org/officeDocument/2006/relationships/slide" Target="../slides/slide47.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1</a:t>
            </a:fld>
            <a:endParaRPr lang="en-US"/>
          </a:p>
        </p:txBody>
      </p:sp>
    </p:spTree>
    <p:extLst>
      <p:ext uri="{BB962C8B-B14F-4D97-AF65-F5344CB8AC3E}">
        <p14:creationId xmlns:p14="http://schemas.microsoft.com/office/powerpoint/2010/main" val="2940065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“Plaintiff Bennett began working for Metro's ECC as an Emergency Telecommunicator in 2001 and was employed there for 16 years. Her role was to field emergency calls, and she was also certified in emergency medical dispatch and emergency fire dispatch.”</a:t>
            </a:r>
          </a:p>
          <a:p>
            <a:endParaRPr lang="en-US"/>
          </a:p>
          <a:p>
            <a:r>
              <a:rPr lang="en-US"/>
              <a:t>“On the evening of November 8, 2016—Election Day—Bennett anxiously awaited the results of the Presidential election, hoping for a win by the candidate she supported, Donald Trump. She stayed up watching the results until about 3:00 a.m. on November 9, when the electoral votes for Trump reached 270. At that time, she made a Facebook post from her public-facing profile of an image of the electoral map revealing Trump as the winner. Shortly thereafter, before Bennett went to bed, she received a notification that Mohamed Aboulmaouahib—a man she did not know—commented on her post, writing that “Redneck states vote[d] for Trump, niggaz and latinos states vot[ed] for hillary.” She replied: “Thank god we have more America loving rednecks. Red spread across all America. *534 Even niggaz and latinos voted for trump too!””</a:t>
            </a:r>
          </a:p>
          <a:p>
            <a:endParaRPr lang="en-US"/>
          </a:p>
          <a:p>
            <a:r>
              <a:rPr lang="en-US"/>
              <a:t> Bennett not only identified herself as a Metro employee in her Facebook profile, but also as an ECC employee and a Metro Police Department employee</a:t>
            </a:r>
          </a:p>
          <a:p>
            <a:endParaRPr lang="en-US"/>
          </a:p>
          <a:p>
            <a:r>
              <a:rPr lang="en-US"/>
              <a:t>Donegan was concerned by Bennett's lack of remorse about her language and by her failure to acknowledge that it was an issue. It was only when Sanschargrin said it was possible the situation could result in some form of corrective or disciplinary action that Bennett changed her tune. Bennett asked how to fix the situation and offered to apologize to employees, but she declined Donegan's offer to issue an apology at roll call that morning. In the end, Donegan decided to place Bennett on paid administrative leave for a week or two to give management time to investigate the matter and allow the “uproar that had started to settle down.”</a:t>
            </a:r>
          </a:p>
        </p:txBody>
      </p:sp>
      <p:sp>
        <p:nvSpPr>
          <p:cNvPr id="4" name="Slide Number Placeholder 3"/>
          <p:cNvSpPr>
            <a:spLocks noGrp="1"/>
          </p:cNvSpPr>
          <p:nvPr>
            <p:ph type="sldNum" sz="quarter" idx="5"/>
          </p:nvPr>
        </p:nvSpPr>
        <p:spPr/>
        <p:txBody>
          <a:bodyPr/>
          <a:lstStyle/>
          <a:p>
            <a:fld id="{AFFEDC6F-7FB2-4125-88D2-D6FDAC75B841}" type="slidenum">
              <a:rPr lang="en-US" smtClean="0"/>
              <a:t>10</a:t>
            </a:fld>
            <a:endParaRPr lang="en-US"/>
          </a:p>
        </p:txBody>
      </p:sp>
    </p:spTree>
    <p:extLst>
      <p:ext uri="{BB962C8B-B14F-4D97-AF65-F5344CB8AC3E}">
        <p14:creationId xmlns:p14="http://schemas.microsoft.com/office/powerpoint/2010/main" val="823203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Pickering analysis: Court found the statement impaired harmony among co-workers, had detrimental impact on working relationships, close call/unlikely to interfere with regular operation of the enterprise (aka she could still do her job), and did detract from the mission of the employer because of the statement’s impact on public perception</a:t>
            </a:r>
          </a:p>
          <a:p>
            <a:endParaRPr lang="en-US"/>
          </a:p>
          <a:p>
            <a:r>
              <a:rPr lang="en-US"/>
              <a:t>“Had Bennett's profile been private, or had it not indicated that she worked for Metro, Metro's argument for terminating Bennett would not be as strong.”</a:t>
            </a:r>
          </a:p>
        </p:txBody>
      </p:sp>
      <p:sp>
        <p:nvSpPr>
          <p:cNvPr id="4" name="Slide Number Placeholder 3"/>
          <p:cNvSpPr>
            <a:spLocks noGrp="1"/>
          </p:cNvSpPr>
          <p:nvPr>
            <p:ph type="sldNum" sz="quarter" idx="5"/>
          </p:nvPr>
        </p:nvSpPr>
        <p:spPr/>
        <p:txBody>
          <a:bodyPr/>
          <a:lstStyle/>
          <a:p>
            <a:fld id="{AFFEDC6F-7FB2-4125-88D2-D6FDAC75B841}" type="slidenum">
              <a:rPr lang="en-US" smtClean="0"/>
              <a:t>11</a:t>
            </a:fld>
            <a:endParaRPr lang="en-US"/>
          </a:p>
        </p:txBody>
      </p:sp>
    </p:spTree>
    <p:extLst>
      <p:ext uri="{BB962C8B-B14F-4D97-AF65-F5344CB8AC3E}">
        <p14:creationId xmlns:p14="http://schemas.microsoft.com/office/powerpoint/2010/main" val="1122923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Consider allowing employee to voluntarily take down posts</a:t>
            </a:r>
          </a:p>
          <a:p>
            <a:r>
              <a:rPr lang="en-US"/>
              <a:t>Remember to consider other applicable laws</a:t>
            </a:r>
          </a:p>
          <a:p>
            <a:endParaRPr lang="en-US"/>
          </a:p>
          <a:p>
            <a:r>
              <a:rPr lang="en-US"/>
              <a:t>You can avoid First Amendment analysis issues if there are other ways to regulate the behavior: time/place/manner regulations, other work behavior policies that don’t deal with content (i.e. posting on personal social media accounts while at work)</a:t>
            </a:r>
          </a:p>
          <a:p>
            <a:endParaRPr lang="en-US"/>
          </a:p>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12</a:t>
            </a:fld>
            <a:endParaRPr lang="en-US"/>
          </a:p>
        </p:txBody>
      </p:sp>
    </p:spTree>
    <p:extLst>
      <p:ext uri="{BB962C8B-B14F-4D97-AF65-F5344CB8AC3E}">
        <p14:creationId xmlns:p14="http://schemas.microsoft.com/office/powerpoint/2010/main" val="22723242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13</a:t>
            </a:fld>
            <a:endParaRPr lang="en-US"/>
          </a:p>
        </p:txBody>
      </p:sp>
    </p:spTree>
    <p:extLst>
      <p:ext uri="{BB962C8B-B14F-4D97-AF65-F5344CB8AC3E}">
        <p14:creationId xmlns:p14="http://schemas.microsoft.com/office/powerpoint/2010/main" val="3352257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14</a:t>
            </a:fld>
            <a:endParaRPr lang="en-US"/>
          </a:p>
        </p:txBody>
      </p:sp>
    </p:spTree>
    <p:extLst>
      <p:ext uri="{BB962C8B-B14F-4D97-AF65-F5344CB8AC3E}">
        <p14:creationId xmlns:p14="http://schemas.microsoft.com/office/powerpoint/2010/main" val="594958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15</a:t>
            </a:fld>
            <a:endParaRPr lang="en-US"/>
          </a:p>
        </p:txBody>
      </p:sp>
    </p:spTree>
    <p:extLst>
      <p:ext uri="{BB962C8B-B14F-4D97-AF65-F5344CB8AC3E}">
        <p14:creationId xmlns:p14="http://schemas.microsoft.com/office/powerpoint/2010/main" val="39258177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16</a:t>
            </a:fld>
            <a:endParaRPr lang="en-US"/>
          </a:p>
        </p:txBody>
      </p:sp>
    </p:spTree>
    <p:extLst>
      <p:ext uri="{BB962C8B-B14F-4D97-AF65-F5344CB8AC3E}">
        <p14:creationId xmlns:p14="http://schemas.microsoft.com/office/powerpoint/2010/main" val="23482367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mere fact her speech concerns information acquired by virtue of their employment does not transform that speech into employee, rather than citizen, speech</a:t>
            </a:r>
          </a:p>
          <a:p>
            <a:endParaRPr lang="en-US"/>
          </a:p>
          <a:p>
            <a:r>
              <a:rPr lang="en-US"/>
              <a:t>The public interest piece is not whether the public would be interested in the topic of the speech at issue, but rather whether the purpose of the speech was to raise issues of public concern</a:t>
            </a:r>
          </a:p>
          <a:p>
            <a:endParaRPr lang="en-US"/>
          </a:p>
          <a:p>
            <a:r>
              <a:rPr lang="en-US"/>
              <a:t>Pickering:  The interest employee’s have must consider that were public employees not able to speak on the operation of their employers, the community would be deprived of informed opinions on important public issues</a:t>
            </a:r>
          </a:p>
        </p:txBody>
      </p:sp>
      <p:sp>
        <p:nvSpPr>
          <p:cNvPr id="4" name="Slide Number Placeholder 3"/>
          <p:cNvSpPr>
            <a:spLocks noGrp="1"/>
          </p:cNvSpPr>
          <p:nvPr>
            <p:ph type="sldNum" sz="quarter" idx="5"/>
          </p:nvPr>
        </p:nvSpPr>
        <p:spPr/>
        <p:txBody>
          <a:bodyPr/>
          <a:lstStyle/>
          <a:p>
            <a:fld id="{AFFEDC6F-7FB2-4125-88D2-D6FDAC75B841}" type="slidenum">
              <a:rPr lang="en-US" smtClean="0"/>
              <a:t>17</a:t>
            </a:fld>
            <a:endParaRPr lang="en-US"/>
          </a:p>
        </p:txBody>
      </p:sp>
    </p:spTree>
    <p:extLst>
      <p:ext uri="{BB962C8B-B14F-4D97-AF65-F5344CB8AC3E}">
        <p14:creationId xmlns:p14="http://schemas.microsoft.com/office/powerpoint/2010/main" val="8941958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Plaintiff was suspended and told to remove the Facebook post; she was told by schools director of human resources the odor had been caused by dead mice.  A few months later she was transferred to a different school and given different, less desirable, job responsibilities.  Eventually she was transferred back to her previous position</a:t>
            </a:r>
          </a:p>
        </p:txBody>
      </p:sp>
      <p:sp>
        <p:nvSpPr>
          <p:cNvPr id="4" name="Slide Number Placeholder 3"/>
          <p:cNvSpPr>
            <a:spLocks noGrp="1"/>
          </p:cNvSpPr>
          <p:nvPr>
            <p:ph type="sldNum" sz="quarter" idx="5"/>
          </p:nvPr>
        </p:nvSpPr>
        <p:spPr/>
        <p:txBody>
          <a:bodyPr/>
          <a:lstStyle/>
          <a:p>
            <a:fld id="{AFFEDC6F-7FB2-4125-88D2-D6FDAC75B841}" type="slidenum">
              <a:rPr lang="en-US" smtClean="0"/>
              <a:t>18</a:t>
            </a:fld>
            <a:endParaRPr lang="en-US"/>
          </a:p>
        </p:txBody>
      </p:sp>
    </p:spTree>
    <p:extLst>
      <p:ext uri="{BB962C8B-B14F-4D97-AF65-F5344CB8AC3E}">
        <p14:creationId xmlns:p14="http://schemas.microsoft.com/office/powerpoint/2010/main" val="1293526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 speech did not “owe its existence” to plaintiff’s duties as a paraprofessional  She was speaking outside her workplace, outside her working hours, and outside of official channels.  She did not discuss the subject matter of her work, but rather the conditions of her workplace</a:t>
            </a:r>
          </a:p>
          <a:p>
            <a:endParaRPr lang="en-US"/>
          </a:p>
          <a:p>
            <a:r>
              <a:rPr lang="en-US"/>
              <a:t>On summary judgement, there was enough evidence show that multiple people experienced symptoms attributed to the odor, which was enough for a triable question of fact</a:t>
            </a:r>
          </a:p>
        </p:txBody>
      </p:sp>
      <p:sp>
        <p:nvSpPr>
          <p:cNvPr id="4" name="Slide Number Placeholder 3"/>
          <p:cNvSpPr>
            <a:spLocks noGrp="1"/>
          </p:cNvSpPr>
          <p:nvPr>
            <p:ph type="sldNum" sz="quarter" idx="5"/>
          </p:nvPr>
        </p:nvSpPr>
        <p:spPr/>
        <p:txBody>
          <a:bodyPr/>
          <a:lstStyle/>
          <a:p>
            <a:fld id="{AFFEDC6F-7FB2-4125-88D2-D6FDAC75B841}" type="slidenum">
              <a:rPr lang="en-US" smtClean="0"/>
              <a:t>19</a:t>
            </a:fld>
            <a:endParaRPr lang="en-US"/>
          </a:p>
        </p:txBody>
      </p:sp>
    </p:spTree>
    <p:extLst>
      <p:ext uri="{BB962C8B-B14F-4D97-AF65-F5344CB8AC3E}">
        <p14:creationId xmlns:p14="http://schemas.microsoft.com/office/powerpoint/2010/main" val="3379779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We hope that, as participants in this Seminar, you are familiar with the Ahlers &amp; Cooney law firm. If not, we are a long-standing Iowa firm, providing comprehensive legal services to government entities, educational institutions, and private companies throughout Iowa.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AFFEDC6F-7FB2-4125-88D2-D6FDAC75B841}" type="slidenum">
              <a:rPr kumimoji="0" lang="en-US" sz="1200" b="0" i="0" u="none" strike="noStrike" kern="1200" cap="none" spc="0" normalizeH="0" baseline="0" noProof="0" smtClean="0">
                <a:ln>
                  <a:noFill/>
                </a:ln>
                <a:solidFill>
                  <a:prstClr val="black"/>
                </a:solidFill>
                <a:effectLst/>
                <a:uLnTx/>
                <a:uFillTx/>
                <a:latin typeface="Calibri"/>
                <a:ea typeface="+mn-ea"/>
                <a:cs typeface="Arial"/>
              </a:rPr>
              <a:pPr marL="0" marR="0" lvl="0" indent="0" algn="r" defTabSz="914400" rtl="0" eaLnBrk="1" fontAlgn="auto" latinLnBrk="0" hangingPunct="1">
                <a:lnSpc>
                  <a:spcPct val="100000"/>
                </a:lnSpc>
                <a:spcBef>
                  <a:spcPct val="0"/>
                </a:spcBef>
                <a:spcAft>
                  <a:spcPct val="0"/>
                </a:spcAft>
                <a:buClrTx/>
                <a:buSzTx/>
                <a:buFontTx/>
                <a:buNone/>
                <a:defRPr/>
              </a:pPr>
              <a:t>2</a:t>
            </a:fld>
            <a:endParaRPr kumimoji="0" lang="en-US" sz="1200" b="0" i="0" u="none" strike="noStrike" kern="1200" cap="none" spc="0" normalizeH="0" baseline="0" noProof="0">
              <a:ln>
                <a:noFill/>
              </a:ln>
              <a:solidFill>
                <a:prstClr val="black"/>
              </a:solidFill>
              <a:effectLst/>
              <a:uLnTx/>
              <a:uFillTx/>
              <a:latin typeface="Calibri"/>
              <a:ea typeface="+mn-ea"/>
              <a:cs typeface="Arial"/>
            </a:endParaRPr>
          </a:p>
        </p:txBody>
      </p:sp>
    </p:spTree>
    <p:extLst>
      <p:ext uri="{BB962C8B-B14F-4D97-AF65-F5344CB8AC3E}">
        <p14:creationId xmlns:p14="http://schemas.microsoft.com/office/powerpoint/2010/main" val="36541207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20</a:t>
            </a:fld>
            <a:endParaRPr lang="en-US"/>
          </a:p>
        </p:txBody>
      </p:sp>
    </p:spTree>
    <p:extLst>
      <p:ext uri="{BB962C8B-B14F-4D97-AF65-F5344CB8AC3E}">
        <p14:creationId xmlns:p14="http://schemas.microsoft.com/office/powerpoint/2010/main" val="14623949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Aaron will be discussing the private sector specific information.  However, many of these tips on social media policies would apply to both private and public employers.</a:t>
            </a:r>
          </a:p>
        </p:txBody>
      </p:sp>
      <p:sp>
        <p:nvSpPr>
          <p:cNvPr id="4" name="Slide Number Placeholder 3"/>
          <p:cNvSpPr>
            <a:spLocks noGrp="1"/>
          </p:cNvSpPr>
          <p:nvPr>
            <p:ph type="sldNum" sz="quarter" idx="5"/>
          </p:nvPr>
        </p:nvSpPr>
        <p:spPr/>
        <p:txBody>
          <a:bodyPr/>
          <a:lstStyle/>
          <a:p>
            <a:fld id="{AFFEDC6F-7FB2-4125-88D2-D6FDAC75B841}" type="slidenum">
              <a:rPr lang="en-US" smtClean="0"/>
              <a:t>21</a:t>
            </a:fld>
            <a:endParaRPr lang="en-US"/>
          </a:p>
        </p:txBody>
      </p:sp>
    </p:spTree>
    <p:extLst>
      <p:ext uri="{BB962C8B-B14F-4D97-AF65-F5344CB8AC3E}">
        <p14:creationId xmlns:p14="http://schemas.microsoft.com/office/powerpoint/2010/main" val="14104215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22</a:t>
            </a:fld>
            <a:endParaRPr lang="en-US"/>
          </a:p>
        </p:txBody>
      </p:sp>
    </p:spTree>
    <p:extLst>
      <p:ext uri="{BB962C8B-B14F-4D97-AF65-F5344CB8AC3E}">
        <p14:creationId xmlns:p14="http://schemas.microsoft.com/office/powerpoint/2010/main" val="11807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Make clear your policy is not intended to prohibit protected speech.</a:t>
            </a:r>
          </a:p>
          <a:p>
            <a:endParaRPr lang="en-US"/>
          </a:p>
          <a:p>
            <a:r>
              <a:rPr lang="en-US"/>
              <a:t>In my opinion establishing time, place and manner restrictions on use of social media during the workday and on employer devices is underutilized.  </a:t>
            </a:r>
          </a:p>
          <a:p>
            <a:endParaRPr lang="en-US"/>
          </a:p>
          <a:p>
            <a:r>
              <a:rPr lang="en-US"/>
              <a:t>As employers you want to try and tie your social media policies in with your core values.  Especially private employers.  </a:t>
            </a:r>
          </a:p>
        </p:txBody>
      </p:sp>
      <p:sp>
        <p:nvSpPr>
          <p:cNvPr id="4" name="Slide Number Placeholder 3"/>
          <p:cNvSpPr>
            <a:spLocks noGrp="1"/>
          </p:cNvSpPr>
          <p:nvPr>
            <p:ph type="sldNum" sz="quarter" idx="5"/>
          </p:nvPr>
        </p:nvSpPr>
        <p:spPr/>
        <p:txBody>
          <a:bodyPr/>
          <a:lstStyle/>
          <a:p>
            <a:fld id="{AFFEDC6F-7FB2-4125-88D2-D6FDAC75B841}" type="slidenum">
              <a:rPr lang="en-US" smtClean="0"/>
              <a:t>23</a:t>
            </a:fld>
            <a:endParaRPr lang="en-US"/>
          </a:p>
        </p:txBody>
      </p:sp>
    </p:spTree>
    <p:extLst>
      <p:ext uri="{BB962C8B-B14F-4D97-AF65-F5344CB8AC3E}">
        <p14:creationId xmlns:p14="http://schemas.microsoft.com/office/powerpoint/2010/main" val="15294687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179" indent="-291179" algn="just">
              <a:tabLst>
                <a:tab pos="473976"/>
              </a:tabLst>
            </a:pPr>
            <a:r>
              <a:rPr lang="en-US" sz="2900"/>
              <a:t>Any social media policy that restricts employee communications or conduct protected by Section 7 violates the NLRA</a:t>
            </a:r>
          </a:p>
          <a:p>
            <a:pPr marL="757066" lvl="1" indent="-291179" algn="just">
              <a:tabLst>
                <a:tab pos="473976"/>
              </a:tabLst>
            </a:pPr>
            <a:endParaRPr lang="en-US" sz="1400"/>
          </a:p>
          <a:p>
            <a:pPr marL="757066" lvl="1" indent="-291179" algn="just">
              <a:tabLst>
                <a:tab pos="473976"/>
              </a:tabLst>
            </a:pPr>
            <a:r>
              <a:rPr lang="en-US" sz="2900"/>
              <a:t>Iowa Public Employment Relations Act</a:t>
            </a:r>
          </a:p>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24</a:t>
            </a:fld>
            <a:endParaRPr lang="en-US"/>
          </a:p>
        </p:txBody>
      </p:sp>
    </p:spTree>
    <p:extLst>
      <p:ext uri="{BB962C8B-B14F-4D97-AF65-F5344CB8AC3E}">
        <p14:creationId xmlns:p14="http://schemas.microsoft.com/office/powerpoint/2010/main" val="32443509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Fourth Amendment protections don’t apply to private employer’s right monitor employees’ use of workplace devices, and the policies for doing so should be documented</a:t>
            </a:r>
          </a:p>
          <a:p>
            <a:endParaRPr lang="en-US"/>
          </a:p>
          <a:p>
            <a:r>
              <a:rPr lang="en-US"/>
              <a:t>Key for public employees is creating a very limited expectation of privacy in employer owned devices. </a:t>
            </a:r>
          </a:p>
        </p:txBody>
      </p:sp>
      <p:sp>
        <p:nvSpPr>
          <p:cNvPr id="4" name="Slide Number Placeholder 3"/>
          <p:cNvSpPr>
            <a:spLocks noGrp="1"/>
          </p:cNvSpPr>
          <p:nvPr>
            <p:ph type="sldNum" sz="quarter" idx="5"/>
          </p:nvPr>
        </p:nvSpPr>
        <p:spPr/>
        <p:txBody>
          <a:bodyPr/>
          <a:lstStyle/>
          <a:p>
            <a:fld id="{AFFEDC6F-7FB2-4125-88D2-D6FDAC75B841}" type="slidenum">
              <a:rPr lang="en-US" smtClean="0"/>
              <a:t>25</a:t>
            </a:fld>
            <a:endParaRPr lang="en-US"/>
          </a:p>
        </p:txBody>
      </p:sp>
    </p:spTree>
    <p:extLst>
      <p:ext uri="{BB962C8B-B14F-4D97-AF65-F5344CB8AC3E}">
        <p14:creationId xmlns:p14="http://schemas.microsoft.com/office/powerpoint/2010/main" val="25309113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26</a:t>
            </a:fld>
            <a:endParaRPr lang="en-US"/>
          </a:p>
        </p:txBody>
      </p:sp>
    </p:spTree>
    <p:extLst>
      <p:ext uri="{BB962C8B-B14F-4D97-AF65-F5344CB8AC3E}">
        <p14:creationId xmlns:p14="http://schemas.microsoft.com/office/powerpoint/2010/main" val="28624131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“terms and conditions of employment” can include workplace safety, company culture, employee leave, and working conditions</a:t>
            </a:r>
          </a:p>
          <a:p>
            <a:endParaRPr lang="en-US"/>
          </a:p>
          <a:p>
            <a:r>
              <a:rPr lang="en-US"/>
              <a:t>Exceptions to employer’s free discretion to legally limit politics in the workplace.</a:t>
            </a:r>
          </a:p>
          <a:p>
            <a:r>
              <a:rPr lang="en-US"/>
              <a:t>2.</a:t>
            </a:r>
          </a:p>
          <a:p>
            <a:r>
              <a:rPr lang="en-US"/>
              <a:t>Section 7 of the NLRA</a:t>
            </a:r>
          </a:p>
          <a:p>
            <a:r>
              <a:rPr lang="en-US"/>
              <a:t>-</a:t>
            </a:r>
          </a:p>
          <a:p>
            <a:r>
              <a:rPr lang="en-US"/>
              <a:t>“Employees shall have the right . . . to engage in other concerted activities for the purpose of collective bargaining or other mutual aid or protection.”</a:t>
            </a:r>
          </a:p>
          <a:p>
            <a:r>
              <a:rPr lang="en-US"/>
              <a:t>•</a:t>
            </a:r>
          </a:p>
          <a:p>
            <a:r>
              <a:rPr lang="en-US"/>
              <a:t>Non-supervisory employees have a right to discuss wages, hours and other terms and conditions of employment (“concerted activity”)</a:t>
            </a:r>
          </a:p>
          <a:p>
            <a:r>
              <a:rPr lang="en-US"/>
              <a:t>•</a:t>
            </a:r>
          </a:p>
          <a:p>
            <a:r>
              <a:rPr lang="en-US"/>
              <a:t>Protections extend to workplace conversations as well as those outside the workplace and outside working hours</a:t>
            </a:r>
          </a:p>
          <a:p>
            <a:r>
              <a:rPr lang="en-US"/>
              <a:t>•</a:t>
            </a:r>
          </a:p>
          <a:p>
            <a:r>
              <a:rPr lang="en-US"/>
              <a:t>Union and non-union employees</a:t>
            </a:r>
          </a:p>
        </p:txBody>
      </p:sp>
      <p:sp>
        <p:nvSpPr>
          <p:cNvPr id="4" name="Slide Number Placeholder 3"/>
          <p:cNvSpPr>
            <a:spLocks noGrp="1"/>
          </p:cNvSpPr>
          <p:nvPr>
            <p:ph type="sldNum" sz="quarter" idx="5"/>
          </p:nvPr>
        </p:nvSpPr>
        <p:spPr/>
        <p:txBody>
          <a:bodyPr/>
          <a:lstStyle/>
          <a:p>
            <a:fld id="{AFFEDC6F-7FB2-4125-88D2-D6FDAC75B841}" type="slidenum">
              <a:rPr lang="en-US" smtClean="0"/>
              <a:t>27</a:t>
            </a:fld>
            <a:endParaRPr lang="en-US"/>
          </a:p>
        </p:txBody>
      </p:sp>
    </p:spTree>
    <p:extLst>
      <p:ext uri="{BB962C8B-B14F-4D97-AF65-F5344CB8AC3E}">
        <p14:creationId xmlns:p14="http://schemas.microsoft.com/office/powerpoint/2010/main" val="9676487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28</a:t>
            </a:fld>
            <a:endParaRPr lang="en-US"/>
          </a:p>
        </p:txBody>
      </p:sp>
    </p:spTree>
    <p:extLst>
      <p:ext uri="{BB962C8B-B14F-4D97-AF65-F5344CB8AC3E}">
        <p14:creationId xmlns:p14="http://schemas.microsoft.com/office/powerpoint/2010/main" val="14760462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t>Off duty political posts can still affect the workplace.  It can create rifts among co-workers, imply endorsement of the employer, upset customers, or attract unwanted media attention</a:t>
            </a:r>
          </a:p>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29</a:t>
            </a:fld>
            <a:endParaRPr lang="en-US"/>
          </a:p>
        </p:txBody>
      </p:sp>
    </p:spTree>
    <p:extLst>
      <p:ext uri="{BB962C8B-B14F-4D97-AF65-F5344CB8AC3E}">
        <p14:creationId xmlns:p14="http://schemas.microsoft.com/office/powerpoint/2010/main" val="955040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AFFEDC6F-7FB2-4125-88D2-D6FDAC75B841}" type="slidenum">
              <a:rPr kumimoji="0" lang="en-US" sz="1200" b="0" i="0" u="none" strike="noStrike" kern="1200" cap="none" spc="0" normalizeH="0" baseline="0" noProof="0" smtClean="0">
                <a:ln>
                  <a:noFill/>
                </a:ln>
                <a:solidFill>
                  <a:prstClr val="black"/>
                </a:solidFill>
                <a:effectLst/>
                <a:uLnTx/>
                <a:uFillTx/>
                <a:latin typeface="Calibri"/>
                <a:ea typeface="+mn-ea"/>
                <a:cs typeface="Arial"/>
              </a:rPr>
              <a:pPr marL="0" marR="0" lvl="0" indent="0" algn="r" defTabSz="914400" rtl="0" eaLnBrk="1" fontAlgn="auto" latinLnBrk="0" hangingPunct="1">
                <a:lnSpc>
                  <a:spcPct val="100000"/>
                </a:lnSpc>
                <a:spcBef>
                  <a:spcPct val="0"/>
                </a:spcBef>
                <a:spcAft>
                  <a:spcPct val="0"/>
                </a:spcAft>
                <a:buClrTx/>
                <a:buSzTx/>
                <a:buFontTx/>
                <a:buNone/>
                <a:defRPr/>
              </a:pPr>
              <a:t>3</a:t>
            </a:fld>
            <a:endParaRPr kumimoji="0" lang="en-US" sz="1200" b="0" i="0" u="none" strike="noStrike" kern="1200" cap="none" spc="0" normalizeH="0" baseline="0" noProof="0">
              <a:ln>
                <a:noFill/>
              </a:ln>
              <a:solidFill>
                <a:prstClr val="black"/>
              </a:solidFill>
              <a:effectLst/>
              <a:uLnTx/>
              <a:uFillTx/>
              <a:latin typeface="Calibri"/>
              <a:ea typeface="+mn-ea"/>
              <a:cs typeface="Arial"/>
            </a:endParaRPr>
          </a:p>
        </p:txBody>
      </p:sp>
    </p:spTree>
    <p:extLst>
      <p:ext uri="{BB962C8B-B14F-4D97-AF65-F5344CB8AC3E}">
        <p14:creationId xmlns:p14="http://schemas.microsoft.com/office/powerpoint/2010/main" val="23319766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a:t>Illegal activity is not protected – take care the conduct is properly investigated</a:t>
            </a:r>
          </a:p>
          <a:p>
            <a:endParaRPr lang="en-US" sz="2400"/>
          </a:p>
          <a:p>
            <a:r>
              <a:rPr lang="en-US" sz="2400"/>
              <a:t>Those who committed illegal acts when at the U.S. Capital could be terminated, and some have been.  For example: </a:t>
            </a:r>
          </a:p>
          <a:p>
            <a:endParaRPr lang="en-US" sz="2400"/>
          </a:p>
          <a:p>
            <a:r>
              <a:rPr lang="en-US" sz="2400"/>
              <a:t>https://www.reuters.com/article/us-usa-election-protests-fallout/some-us-capitol-rioters-fired-after-internet-detectives-identify-them-idUSKBN29C36M</a:t>
            </a:r>
          </a:p>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30</a:t>
            </a:fld>
            <a:endParaRPr lang="en-US"/>
          </a:p>
        </p:txBody>
      </p:sp>
    </p:spTree>
    <p:extLst>
      <p:ext uri="{BB962C8B-B14F-4D97-AF65-F5344CB8AC3E}">
        <p14:creationId xmlns:p14="http://schemas.microsoft.com/office/powerpoint/2010/main" val="2056011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Elizabeth Heffernan</a:t>
            </a:r>
          </a:p>
          <a:p>
            <a:endParaRPr lang="en-US"/>
          </a:p>
          <a:p>
            <a:r>
              <a:rPr lang="en-US" err="1"/>
              <a:t>Frith: 1:20-cv-11358 </a:t>
            </a:r>
            <a:r>
              <a:rPr lang="en-US">
                <a:sym typeface="Wingdings" panose="05000000000000000000" pitchFamily="2" charset="2"/>
              </a:rPr>
              <a:t> Whole Foods and its parent company Amazon have publicly expressed support for Black Lives Matter, but have been disciplining employees for wearing BLM masks (when masks are required because of pandemic).  The class action alleges that Whole Foods has not previously strictly enforced its dress code policy and has allowed employees to wear other messages, including political ones. Alleges discrimination based on race and unlawful retaliation.  The case is still pending and there are motions to dismiss</a:t>
            </a:r>
            <a:endParaRPr lang="en-US"/>
          </a:p>
          <a:p>
            <a:endParaRPr lang="en-US"/>
          </a:p>
          <a:p>
            <a:r>
              <a:rPr lang="en-US"/>
              <a:t>If already made allowances for attire relating to other movements, but prohibit Black Lives Matter attire, there may be risk of race discrimination allegations</a:t>
            </a:r>
          </a:p>
          <a:p>
            <a:endParaRPr lang="en-US"/>
          </a:p>
          <a:p>
            <a:r>
              <a:rPr lang="en-US"/>
              <a:t>Massachusetts federal judge found on Feb. 5 that the workers failed to state a claim of discrimination because Title VII does not protect free speech in a private workplace, even though the policy wasn’t always enforced with regard to LBGT and other messaging.  Even if they were selectively enforcing a dress code to suppress speech, the judge found it was not unlawful.</a:t>
            </a:r>
          </a:p>
          <a:p>
            <a:endParaRPr lang="en-US"/>
          </a:p>
          <a:p>
            <a:r>
              <a:rPr lang="en-US"/>
              <a:t>The workers are likely to appeal, on the grounds that the analysis for race discrimination was too narrow in light of the prevailing caselaw</a:t>
            </a:r>
          </a:p>
        </p:txBody>
      </p:sp>
      <p:sp>
        <p:nvSpPr>
          <p:cNvPr id="4" name="Slide Number Placeholder 3"/>
          <p:cNvSpPr>
            <a:spLocks noGrp="1"/>
          </p:cNvSpPr>
          <p:nvPr>
            <p:ph type="sldNum" sz="quarter" idx="5"/>
          </p:nvPr>
        </p:nvSpPr>
        <p:spPr/>
        <p:txBody>
          <a:bodyPr/>
          <a:lstStyle/>
          <a:p>
            <a:fld id="{AFFEDC6F-7FB2-4125-88D2-D6FDAC75B841}" type="slidenum">
              <a:rPr lang="en-US" smtClean="0"/>
              <a:t>31</a:t>
            </a:fld>
            <a:endParaRPr lang="en-US"/>
          </a:p>
        </p:txBody>
      </p:sp>
    </p:spTree>
    <p:extLst>
      <p:ext uri="{BB962C8B-B14F-4D97-AF65-F5344CB8AC3E}">
        <p14:creationId xmlns:p14="http://schemas.microsoft.com/office/powerpoint/2010/main" val="29167228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32</a:t>
            </a:fld>
            <a:endParaRPr lang="en-US"/>
          </a:p>
        </p:txBody>
      </p:sp>
    </p:spTree>
    <p:extLst>
      <p:ext uri="{BB962C8B-B14F-4D97-AF65-F5344CB8AC3E}">
        <p14:creationId xmlns:p14="http://schemas.microsoft.com/office/powerpoint/2010/main" val="18609931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Port Authority changed the policy because it had a strong interest in “heading off potential employee conflicts and customer-relations issues” in managing its workplace</a:t>
            </a:r>
          </a:p>
        </p:txBody>
      </p:sp>
      <p:sp>
        <p:nvSpPr>
          <p:cNvPr id="4" name="Slide Number Placeholder 3"/>
          <p:cNvSpPr>
            <a:spLocks noGrp="1"/>
          </p:cNvSpPr>
          <p:nvPr>
            <p:ph type="sldNum" sz="quarter" idx="5"/>
          </p:nvPr>
        </p:nvSpPr>
        <p:spPr/>
        <p:txBody>
          <a:bodyPr/>
          <a:lstStyle/>
          <a:p>
            <a:fld id="{AFFEDC6F-7FB2-4125-88D2-D6FDAC75B841}" type="slidenum">
              <a:rPr lang="en-US" smtClean="0"/>
              <a:t>33</a:t>
            </a:fld>
            <a:endParaRPr lang="en-US"/>
          </a:p>
        </p:txBody>
      </p:sp>
    </p:spTree>
    <p:extLst>
      <p:ext uri="{BB962C8B-B14F-4D97-AF65-F5344CB8AC3E}">
        <p14:creationId xmlns:p14="http://schemas.microsoft.com/office/powerpoint/2010/main" val="8155705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t>where a government employer “restricts employee speech before it occurs, rather than penalizing employee speech after the fact,” the Court applies the modified </a:t>
            </a:r>
            <a:r>
              <a:rPr lang="en-US" i="1"/>
              <a:t>Pickering</a:t>
            </a:r>
            <a:r>
              <a:rPr lang="en-US"/>
              <a:t> analysis described in </a:t>
            </a:r>
            <a:r>
              <a:rPr lang="en-US" i="1"/>
              <a:t>United States v. National Treasury Employees Union (“NTEU”)</a:t>
            </a:r>
            <a:r>
              <a:rPr lang="en-US"/>
              <a:t>, 513 U.S. 454, 115 S.Ct. 1003, 130 L.Ed.2d 964 (1995). </a:t>
            </a:r>
            <a:r>
              <a:rPr lang="en-US" i="1" err="1"/>
              <a:t>Swartzwelder</a:t>
            </a:r>
            <a:r>
              <a:rPr lang="en-US"/>
              <a:t>, 297 F.3d at 235. This differs from the ordinary </a:t>
            </a:r>
            <a:r>
              <a:rPr lang="en-US" i="1"/>
              <a:t>Pickering</a:t>
            </a:r>
            <a:r>
              <a:rPr lang="en-US"/>
              <a:t> test in that the government must make an even more difficult showing “that the interests of both potential audiences and a vast group of present and future employees in a broad range of present and future expression are outweighed by that expression's necessary impact on the operation of the government.” </a:t>
            </a:r>
            <a:r>
              <a:rPr lang="en-US" i="1" err="1"/>
              <a:t>Swartzwelder</a:t>
            </a:r>
            <a:r>
              <a:rPr lang="en-US"/>
              <a:t>, 297 F.3d at 236 (cleaned up). This is an “exacting standard.” </a:t>
            </a:r>
            <a:r>
              <a:rPr lang="en-US" i="1"/>
              <a:t>Tucker v. State of Cal. Dep't of Educ.</a:t>
            </a:r>
            <a:r>
              <a:rPr lang="en-US"/>
              <a:t>, 97 F.3d 1204, 1211 (9th Cir. 1996).</a:t>
            </a:r>
            <a:br>
              <a:rPr lang="en-US"/>
            </a:br>
            <a:br>
              <a:rPr lang="en-US"/>
            </a:br>
            <a:r>
              <a:rPr lang="en-US" u="sng"/>
              <a:t>Amalgamated Transit Union Local 85 v. Port Auth. of Allegheny Cty.</a:t>
            </a:r>
            <a:r>
              <a:rPr lang="en-US"/>
              <a:t>, No. 2:20-CV-1471-NR, 2021 WL 164315, at *12 (W.D. Pa. Jan. 19, 2021)</a:t>
            </a:r>
          </a:p>
          <a:p>
            <a:endParaRPr lang="en-US"/>
          </a:p>
          <a:p>
            <a:r>
              <a:rPr lang="en-US"/>
              <a:t>Slightly different than the test for penalizing/disciplining an employee because of past expression</a:t>
            </a:r>
          </a:p>
        </p:txBody>
      </p:sp>
      <p:sp>
        <p:nvSpPr>
          <p:cNvPr id="4" name="Slide Number Placeholder 3"/>
          <p:cNvSpPr>
            <a:spLocks noGrp="1"/>
          </p:cNvSpPr>
          <p:nvPr>
            <p:ph type="sldNum" sz="quarter" idx="5"/>
          </p:nvPr>
        </p:nvSpPr>
        <p:spPr/>
        <p:txBody>
          <a:bodyPr/>
          <a:lstStyle/>
          <a:p>
            <a:fld id="{AFFEDC6F-7FB2-4125-88D2-D6FDAC75B841}" type="slidenum">
              <a:rPr lang="en-US" smtClean="0"/>
              <a:t>34</a:t>
            </a:fld>
            <a:endParaRPr lang="en-US"/>
          </a:p>
        </p:txBody>
      </p:sp>
    </p:spTree>
    <p:extLst>
      <p:ext uri="{BB962C8B-B14F-4D97-AF65-F5344CB8AC3E}">
        <p14:creationId xmlns:p14="http://schemas.microsoft.com/office/powerpoint/2010/main" val="23967453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most, the Port Authority has identified (1) a few social-media messages or posts by Port Authority employees that can be viewed as reflecting debate about whether employees should be allowed to wear “Black Lives Matter” or “Thin Blue Line” masks;</a:t>
            </a:r>
            <a:r>
              <a:rPr lang="en-US" baseline="30000"/>
              <a:t>8</a:t>
            </a:r>
            <a:r>
              <a:rPr lang="en-US"/>
              <a:t> and (2) text messages reflecting (and a requested spoliation inference inferring) internal disagreement among Union members, either about the Union's support for “Black Lives Matter” and employees wearing “Black Lives Matters” masks generally, or about the Union's decision to litigate this particular case. </a:t>
            </a:r>
            <a:r>
              <a:rPr lang="en-US" i="1"/>
              <a:t>See</a:t>
            </a:r>
            <a:r>
              <a:rPr lang="en-US"/>
              <a:t> FOF, ¶¶ 36, 38-41.</a:t>
            </a:r>
            <a:r>
              <a:rPr lang="en-US" baseline="30000"/>
              <a:t>9</a:t>
            </a:r>
            <a:endParaRPr lang="en-US"/>
          </a:p>
          <a:p>
            <a:r>
              <a:rPr lang="en-US"/>
              <a:t>What is missing, however, is any evidence of complaints from bus riders or the public about drivers wearing certain masks; conflict or violence between employees or members of the public; impediments to employees performing their work; decreased employee efficiency; or any other negative impact </a:t>
            </a:r>
            <a:r>
              <a:rPr lang="en-US" i="1"/>
              <a:t>in the workplace</a:t>
            </a:r>
            <a:r>
              <a:rPr lang="en-US"/>
              <a:t> attributable to employees wearing masks that feature political or social-protest messages.</a:t>
            </a:r>
          </a:p>
          <a:p>
            <a:br>
              <a:rPr lang="en-US"/>
            </a:br>
            <a:br>
              <a:rPr lang="en-US"/>
            </a:br>
            <a:r>
              <a:rPr lang="en-US" u="sng"/>
              <a:t>Amalgamated Transit Union Local 85 v. Port Auth. of Allegheny Cty.</a:t>
            </a:r>
            <a:r>
              <a:rPr lang="en-US"/>
              <a:t>, No. 2:20-CV-1471-NR, 2021 WL 164315, at *15 (W.D. Pa. Jan. 19, 2021)</a:t>
            </a:r>
          </a:p>
          <a:p>
            <a:endParaRPr lang="en-US"/>
          </a:p>
          <a:p>
            <a:pPr defTabSz="931774">
              <a:defRPr/>
            </a:pPr>
            <a:r>
              <a:rPr lang="en-US"/>
              <a:t>the Port Authority is right to say that evidence of actual disruption is not necessarily required. </a:t>
            </a:r>
            <a:r>
              <a:rPr lang="en-US" i="1"/>
              <a:t>See</a:t>
            </a:r>
            <a:r>
              <a:rPr lang="en-US"/>
              <a:t> </a:t>
            </a:r>
            <a:r>
              <a:rPr lang="en-US" i="1"/>
              <a:t>Munroe</a:t>
            </a:r>
            <a:r>
              <a:rPr lang="en-US"/>
              <a:t>, 805 F.3d at 472. Under </a:t>
            </a:r>
            <a:r>
              <a:rPr lang="en-US" i="1"/>
              <a:t>Pickering</a:t>
            </a:r>
            <a:r>
              <a:rPr lang="en-US"/>
              <a:t>, a government-employer's reasonable prediction of “likely” disruption can be enough, so long as the feared disruption is significant enough to overcome the employee's expressive interests. </a:t>
            </a:r>
            <a:r>
              <a:rPr lang="en-US" i="1"/>
              <a:t>Id.</a:t>
            </a:r>
            <a:r>
              <a:rPr lang="en-US"/>
              <a:t> But the lack of any evidence of actual disruption is nonetheless telling here, given the ample opportunity for such disruption to occur in connection with (1) several months of drivers wearing masks with political and social-protest messages, FOF, ¶¶ 15-18; (2) Port Authority drivers routinely wearing political buttons and other adornments with such messages for many years (despite the policy against it), FOF, ¶¶ 9, 10; and (3) the Port Authority's own political and social-issue messaging; for example, its public pronouncements that support “Black Lives Matter” or the political and social-issue messages that are placed on its buses—which are often far more prominent than a message on a mask or button</a:t>
            </a:r>
            <a:br>
              <a:rPr lang="en-US"/>
            </a:br>
            <a:br>
              <a:rPr lang="en-US"/>
            </a:br>
            <a:r>
              <a:rPr lang="en-US" u="sng"/>
              <a:t>Amalgamated Transit Union Local 85 v. Port Auth. of Allegheny Cty.</a:t>
            </a:r>
            <a:r>
              <a:rPr lang="en-US"/>
              <a:t>, No. 2:20-CV-1471-NR, 2021 WL 164315, at *16 (W.D. Pa. Jan. 19, 2021)</a:t>
            </a:r>
          </a:p>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35</a:t>
            </a:fld>
            <a:endParaRPr lang="en-US"/>
          </a:p>
        </p:txBody>
      </p:sp>
    </p:spTree>
    <p:extLst>
      <p:ext uri="{BB962C8B-B14F-4D97-AF65-F5344CB8AC3E}">
        <p14:creationId xmlns:p14="http://schemas.microsoft.com/office/powerpoint/2010/main" val="24068307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36</a:t>
            </a:fld>
            <a:endParaRPr lang="en-US"/>
          </a:p>
        </p:txBody>
      </p:sp>
    </p:spTree>
    <p:extLst>
      <p:ext uri="{BB962C8B-B14F-4D97-AF65-F5344CB8AC3E}">
        <p14:creationId xmlns:p14="http://schemas.microsoft.com/office/powerpoint/2010/main" val="34435727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His superiors decided to continue prosecuting the case and criticized the employee for his handling of the matter.  He was then reassigned.</a:t>
            </a:r>
          </a:p>
        </p:txBody>
      </p:sp>
      <p:sp>
        <p:nvSpPr>
          <p:cNvPr id="4" name="Slide Number Placeholder 3"/>
          <p:cNvSpPr>
            <a:spLocks noGrp="1"/>
          </p:cNvSpPr>
          <p:nvPr>
            <p:ph type="sldNum" sz="quarter" idx="5"/>
          </p:nvPr>
        </p:nvSpPr>
        <p:spPr/>
        <p:txBody>
          <a:bodyPr/>
          <a:lstStyle/>
          <a:p>
            <a:fld id="{AFFEDC6F-7FB2-4125-88D2-D6FDAC75B841}" type="slidenum">
              <a:rPr lang="en-US" smtClean="0"/>
              <a:t>37</a:t>
            </a:fld>
            <a:endParaRPr lang="en-US"/>
          </a:p>
        </p:txBody>
      </p:sp>
    </p:spTree>
    <p:extLst>
      <p:ext uri="{BB962C8B-B14F-4D97-AF65-F5344CB8AC3E}">
        <p14:creationId xmlns:p14="http://schemas.microsoft.com/office/powerpoint/2010/main" val="39033250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 is a public employee, but because he was not speaking as a citizen on a matter of public concern</a:t>
            </a:r>
          </a:p>
          <a:p>
            <a:endParaRPr lang="en-US"/>
          </a:p>
          <a:p>
            <a:r>
              <a:rPr lang="en-US"/>
              <a:t>On the other hand, there was a recent case out of Florida pertained to an assistant county public defender who ran against the incumbent, her boss.  Her boss fired her the morning after election day.  The court decided that she had alleged sufficient facts to establish a possible First Amendment claim because the campaigning was not part of her duties as a public defender and her social justice advocacy were matters of public concern. The defendants failed to explain the nature of her “unprofessional conduct” for which she was allegedly fired.</a:t>
            </a:r>
          </a:p>
          <a:p>
            <a:r>
              <a:rPr lang="en-US" i="1"/>
              <a:t>Green v. Finkelstein</a:t>
            </a:r>
            <a:r>
              <a:rPr lang="en-US" i="0"/>
              <a:t>, S.D. Fla., No. 0:20-cv-62160, 2/4/21</a:t>
            </a:r>
            <a:endParaRPr lang="en-US" i="1"/>
          </a:p>
        </p:txBody>
      </p:sp>
      <p:sp>
        <p:nvSpPr>
          <p:cNvPr id="4" name="Slide Number Placeholder 3"/>
          <p:cNvSpPr>
            <a:spLocks noGrp="1"/>
          </p:cNvSpPr>
          <p:nvPr>
            <p:ph type="sldNum" sz="quarter" idx="5"/>
          </p:nvPr>
        </p:nvSpPr>
        <p:spPr/>
        <p:txBody>
          <a:bodyPr/>
          <a:lstStyle/>
          <a:p>
            <a:fld id="{AFFEDC6F-7FB2-4125-88D2-D6FDAC75B841}" type="slidenum">
              <a:rPr lang="en-US" smtClean="0"/>
              <a:t>38</a:t>
            </a:fld>
            <a:endParaRPr lang="en-US"/>
          </a:p>
        </p:txBody>
      </p:sp>
    </p:spTree>
    <p:extLst>
      <p:ext uri="{BB962C8B-B14F-4D97-AF65-F5344CB8AC3E}">
        <p14:creationId xmlns:p14="http://schemas.microsoft.com/office/powerpoint/2010/main" val="20544004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ffectLst/>
              </a:rPr>
              <a:t>The posting contained the following text:</a:t>
            </a:r>
          </a:p>
          <a:p>
            <a:endParaRPr lang="en-US"/>
          </a:p>
          <a:p>
            <a:r>
              <a:rPr lang="en-US">
                <a:effectLst/>
              </a:rPr>
              <a:t>“In shape guy, masc, attractive, 32 waist, swimmer's build, horny as fuck. Looking to suck and swallow masc guys, also looking to get fucked. Uncut and huge shooters jump to head of line. Give my [sic ] your loads so I can shoot mine. White, black, Hispanic, European, all good. No fats, fems, queens, asians. NO BELLIES. Have pics when you email.”</a:t>
            </a:r>
          </a:p>
          <a:p>
            <a:endParaRPr lang="en-US"/>
          </a:p>
          <a:p>
            <a:r>
              <a:rPr lang="en-US"/>
              <a:t>He was placed on administrative leave and served with a notice of suspension and intent to dismiss.</a:t>
            </a:r>
          </a:p>
        </p:txBody>
      </p:sp>
      <p:sp>
        <p:nvSpPr>
          <p:cNvPr id="4" name="Slide Number Placeholder 3"/>
          <p:cNvSpPr>
            <a:spLocks noGrp="1"/>
          </p:cNvSpPr>
          <p:nvPr>
            <p:ph type="sldNum" sz="quarter" idx="5"/>
          </p:nvPr>
        </p:nvSpPr>
        <p:spPr/>
        <p:txBody>
          <a:bodyPr/>
          <a:lstStyle/>
          <a:p>
            <a:fld id="{AFFEDC6F-7FB2-4125-88D2-D6FDAC75B841}" type="slidenum">
              <a:rPr lang="en-US" smtClean="0"/>
              <a:t>39</a:t>
            </a:fld>
            <a:endParaRPr lang="en-US"/>
          </a:p>
        </p:txBody>
      </p:sp>
    </p:spTree>
    <p:extLst>
      <p:ext uri="{BB962C8B-B14F-4D97-AF65-F5344CB8AC3E}">
        <p14:creationId xmlns:p14="http://schemas.microsoft.com/office/powerpoint/2010/main" val="2264350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4</a:t>
            </a:fld>
            <a:endParaRPr lang="en-US"/>
          </a:p>
        </p:txBody>
      </p:sp>
    </p:spTree>
    <p:extLst>
      <p:ext uri="{BB962C8B-B14F-4D97-AF65-F5344CB8AC3E}">
        <p14:creationId xmlns:p14="http://schemas.microsoft.com/office/powerpoint/2010/main" val="20401306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parent and an educator </a:t>
            </a:r>
            <a:r>
              <a:rPr lang="en-US" i="1"/>
              <a:t>did</a:t>
            </a:r>
            <a:r>
              <a:rPr lang="en-US"/>
              <a:t> see the ad. The parent who complained viewed the ad and even walked the police dispatcher through the Web site to show her how to view the ad. Principal Levy also viewed the ad. Principal Levy testified that based upon Lampedusa's conduct she had lost confidence in Lampedusa's ability to serve as a role model for students. This evidence is substantial evidence of an adverse impact on Lampedusa's on-campus relationships”</a:t>
            </a:r>
          </a:p>
        </p:txBody>
      </p:sp>
      <p:sp>
        <p:nvSpPr>
          <p:cNvPr id="4" name="Slide Number Placeholder 3"/>
          <p:cNvSpPr>
            <a:spLocks noGrp="1"/>
          </p:cNvSpPr>
          <p:nvPr>
            <p:ph type="sldNum" sz="quarter" idx="5"/>
          </p:nvPr>
        </p:nvSpPr>
        <p:spPr/>
        <p:txBody>
          <a:bodyPr/>
          <a:lstStyle/>
          <a:p>
            <a:fld id="{AFFEDC6F-7FB2-4125-88D2-D6FDAC75B841}" type="slidenum">
              <a:rPr lang="en-US" smtClean="0"/>
              <a:t>40</a:t>
            </a:fld>
            <a:endParaRPr lang="en-US"/>
          </a:p>
        </p:txBody>
      </p:sp>
    </p:spTree>
    <p:extLst>
      <p:ext uri="{BB962C8B-B14F-4D97-AF65-F5344CB8AC3E}">
        <p14:creationId xmlns:p14="http://schemas.microsoft.com/office/powerpoint/2010/main" val="2084423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mayor had told the officer that the bars make the city a lot of money and everyone needed to be kept happy, but strict enforcement of the DUI laws making that difficult</a:t>
            </a:r>
          </a:p>
        </p:txBody>
      </p:sp>
      <p:sp>
        <p:nvSpPr>
          <p:cNvPr id="4" name="Slide Number Placeholder 3"/>
          <p:cNvSpPr>
            <a:spLocks noGrp="1"/>
          </p:cNvSpPr>
          <p:nvPr>
            <p:ph type="sldNum" sz="quarter" idx="5"/>
          </p:nvPr>
        </p:nvSpPr>
        <p:spPr/>
        <p:txBody>
          <a:bodyPr/>
          <a:lstStyle/>
          <a:p>
            <a:fld id="{AFFEDC6F-7FB2-4125-88D2-D6FDAC75B841}" type="slidenum">
              <a:rPr lang="en-US" smtClean="0"/>
              <a:t>41</a:t>
            </a:fld>
            <a:endParaRPr lang="en-US"/>
          </a:p>
        </p:txBody>
      </p:sp>
    </p:spTree>
    <p:extLst>
      <p:ext uri="{BB962C8B-B14F-4D97-AF65-F5344CB8AC3E}">
        <p14:creationId xmlns:p14="http://schemas.microsoft.com/office/powerpoint/2010/main" val="40612640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a:t>Duties as a police officer did not include meeting with elected officials about the need to enforce DUI laws to keep the public safe.  The controlling factor was whether the speech “owed its existence” to an employee’s professional responsibilities </a:t>
            </a:r>
          </a:p>
          <a:p>
            <a:pPr marL="228600" indent="-228600">
              <a:buAutoNum type="arabicPeriod"/>
            </a:pPr>
            <a:r>
              <a:rPr lang="en-US"/>
              <a:t>Speech was an attempt to protect the public by ensuring DUI laws would be enforced (bring about change with public ramifications)</a:t>
            </a:r>
          </a:p>
          <a:p>
            <a:pPr marL="228600" indent="-228600">
              <a:buAutoNum type="arabicPeriod"/>
            </a:pPr>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42</a:t>
            </a:fld>
            <a:endParaRPr lang="en-US"/>
          </a:p>
        </p:txBody>
      </p:sp>
    </p:spTree>
    <p:extLst>
      <p:ext uri="{BB962C8B-B14F-4D97-AF65-F5344CB8AC3E}">
        <p14:creationId xmlns:p14="http://schemas.microsoft.com/office/powerpoint/2010/main" val="36037148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43</a:t>
            </a:fld>
            <a:endParaRPr lang="en-US"/>
          </a:p>
        </p:txBody>
      </p:sp>
    </p:spTree>
    <p:extLst>
      <p:ext uri="{BB962C8B-B14F-4D97-AF65-F5344CB8AC3E}">
        <p14:creationId xmlns:p14="http://schemas.microsoft.com/office/powerpoint/2010/main" val="10954516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44</a:t>
            </a:fld>
            <a:endParaRPr lang="en-US"/>
          </a:p>
        </p:txBody>
      </p:sp>
    </p:spTree>
    <p:extLst>
      <p:ext uri="{BB962C8B-B14F-4D97-AF65-F5344CB8AC3E}">
        <p14:creationId xmlns:p14="http://schemas.microsoft.com/office/powerpoint/2010/main" val="32765119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45</a:t>
            </a:fld>
            <a:endParaRPr lang="en-US"/>
          </a:p>
        </p:txBody>
      </p:sp>
    </p:spTree>
    <p:extLst>
      <p:ext uri="{BB962C8B-B14F-4D97-AF65-F5344CB8AC3E}">
        <p14:creationId xmlns:p14="http://schemas.microsoft.com/office/powerpoint/2010/main" val="11010247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a:t>Point out the LinkedIn and Facebook symbols here – be sure to FOLLOW us on LinkedIn and Facebook.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AFFEDC6F-7FB2-4125-88D2-D6FDAC75B84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46</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794090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AFFEDC6F-7FB2-4125-88D2-D6FDAC75B841}" type="slidenum">
              <a:rPr kumimoji="0" lang="en-US" sz="1200" b="0" i="0" u="none" strike="noStrike" kern="1200" cap="none" spc="0" normalizeH="0" baseline="0" noProof="0" smtClean="0">
                <a:ln>
                  <a:noFill/>
                </a:ln>
                <a:solidFill>
                  <a:prstClr val="black"/>
                </a:solidFill>
                <a:effectLst/>
                <a:uLnTx/>
                <a:uFillTx/>
                <a:latin typeface="Calibri"/>
                <a:ea typeface="+mn-ea"/>
                <a:cs typeface="Arial"/>
              </a:rPr>
              <a:pPr marL="0" marR="0" lvl="0" indent="0" algn="r" defTabSz="914400" rtl="0" eaLnBrk="1" fontAlgn="auto" latinLnBrk="0" hangingPunct="1">
                <a:lnSpc>
                  <a:spcPct val="100000"/>
                </a:lnSpc>
                <a:spcBef>
                  <a:spcPct val="0"/>
                </a:spcBef>
                <a:spcAft>
                  <a:spcPct val="0"/>
                </a:spcAft>
                <a:buClrTx/>
                <a:buSzTx/>
                <a:buFontTx/>
                <a:buNone/>
                <a:defRPr/>
              </a:pPr>
              <a:t>47</a:t>
            </a:fld>
            <a:endParaRPr kumimoji="0" lang="en-US" sz="1200" b="0" i="0" u="none" strike="noStrike" kern="1200" cap="none" spc="0" normalizeH="0" baseline="0" noProof="0">
              <a:ln>
                <a:noFill/>
              </a:ln>
              <a:solidFill>
                <a:prstClr val="black"/>
              </a:solidFill>
              <a:effectLst/>
              <a:uLnTx/>
              <a:uFillTx/>
              <a:latin typeface="Calibri"/>
              <a:ea typeface="+mn-ea"/>
              <a:cs typeface="Arial"/>
            </a:endParaRPr>
          </a:p>
        </p:txBody>
      </p:sp>
    </p:spTree>
    <p:extLst>
      <p:ext uri="{BB962C8B-B14F-4D97-AF65-F5344CB8AC3E}">
        <p14:creationId xmlns:p14="http://schemas.microsoft.com/office/powerpoint/2010/main" val="3400561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That means the median member of Congress produced more than 3,000 posts across their profiles on the two social media platforms during this span.”</a:t>
            </a:r>
          </a:p>
        </p:txBody>
      </p:sp>
      <p:sp>
        <p:nvSpPr>
          <p:cNvPr id="4" name="Slide Number Placeholder 3"/>
          <p:cNvSpPr>
            <a:spLocks noGrp="1"/>
          </p:cNvSpPr>
          <p:nvPr>
            <p:ph type="sldNum" sz="quarter" idx="5"/>
          </p:nvPr>
        </p:nvSpPr>
        <p:spPr/>
        <p:txBody>
          <a:bodyPr/>
          <a:lstStyle/>
          <a:p>
            <a:fld id="{AFFEDC6F-7FB2-4125-88D2-D6FDAC75B841}" type="slidenum">
              <a:rPr lang="en-US" smtClean="0"/>
              <a:t>5</a:t>
            </a:fld>
            <a:endParaRPr lang="en-US"/>
          </a:p>
        </p:txBody>
      </p:sp>
    </p:spTree>
    <p:extLst>
      <p:ext uri="{BB962C8B-B14F-4D97-AF65-F5344CB8AC3E}">
        <p14:creationId xmlns:p14="http://schemas.microsoft.com/office/powerpoint/2010/main" val="374907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https://www.pewresearch.org/politics/2019/12/17/in-a-politically-polarized-era-sharp-divides-in-both-partisan-coalitions/</a:t>
            </a:r>
          </a:p>
        </p:txBody>
      </p:sp>
      <p:sp>
        <p:nvSpPr>
          <p:cNvPr id="4" name="Slide Number Placeholder 3"/>
          <p:cNvSpPr>
            <a:spLocks noGrp="1"/>
          </p:cNvSpPr>
          <p:nvPr>
            <p:ph type="sldNum" sz="quarter" idx="5"/>
          </p:nvPr>
        </p:nvSpPr>
        <p:spPr/>
        <p:txBody>
          <a:bodyPr/>
          <a:lstStyle/>
          <a:p>
            <a:fld id="{AFFEDC6F-7FB2-4125-88D2-D6FDAC75B841}" type="slidenum">
              <a:rPr lang="en-US" smtClean="0"/>
              <a:t>6</a:t>
            </a:fld>
            <a:endParaRPr lang="en-US"/>
          </a:p>
        </p:txBody>
      </p:sp>
    </p:spTree>
    <p:extLst>
      <p:ext uri="{BB962C8B-B14F-4D97-AF65-F5344CB8AC3E}">
        <p14:creationId xmlns:p14="http://schemas.microsoft.com/office/powerpoint/2010/main" val="3706942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https://www.pewresearch.org/politics/2019/12/17/in-a-politically-polarized-era-sharp-divides-in-both-partisan-coalitions/</a:t>
            </a:r>
          </a:p>
        </p:txBody>
      </p:sp>
      <p:sp>
        <p:nvSpPr>
          <p:cNvPr id="4" name="Slide Number Placeholder 3"/>
          <p:cNvSpPr>
            <a:spLocks noGrp="1"/>
          </p:cNvSpPr>
          <p:nvPr>
            <p:ph type="sldNum" sz="quarter" idx="5"/>
          </p:nvPr>
        </p:nvSpPr>
        <p:spPr/>
        <p:txBody>
          <a:bodyPr/>
          <a:lstStyle/>
          <a:p>
            <a:fld id="{AFFEDC6F-7FB2-4125-88D2-D6FDAC75B841}" type="slidenum">
              <a:rPr lang="en-US" smtClean="0"/>
              <a:t>7</a:t>
            </a:fld>
            <a:endParaRPr lang="en-US"/>
          </a:p>
        </p:txBody>
      </p:sp>
    </p:spTree>
    <p:extLst>
      <p:ext uri="{BB962C8B-B14F-4D97-AF65-F5344CB8AC3E}">
        <p14:creationId xmlns:p14="http://schemas.microsoft.com/office/powerpoint/2010/main" val="2106278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Congress shall make no law respecting an establishment of religion, or prohibiting the free exercise thereof; or abridging the freedom of speech, or of the press; or the right of the people peaceably to assemble, and to petition the Government for a redress of grievances.”</a:t>
            </a:r>
          </a:p>
          <a:p>
            <a:endParaRPr lang="en-US"/>
          </a:p>
          <a:p>
            <a:r>
              <a:rPr lang="en-US"/>
              <a:t>The “main thrust” of the speech must relate to a matter of public concern (Connick v. Myers)</a:t>
            </a:r>
          </a:p>
          <a:p>
            <a:endParaRPr lang="en-US"/>
          </a:p>
          <a:p>
            <a:r>
              <a:rPr lang="en-US"/>
              <a:t>Critical Question: Is the speech an ordinary part of the employee’s duties? If yes, it is not protected.</a:t>
            </a:r>
          </a:p>
          <a:p>
            <a:endParaRPr lang="en-US"/>
          </a:p>
          <a:p>
            <a:pPr marL="0" marR="0" lvl="0" indent="0" algn="l" defTabSz="914400" rtl="0" eaLnBrk="1" fontAlgn="auto" latinLnBrk="0" hangingPunct="1">
              <a:lnSpc>
                <a:spcPct val="100000"/>
              </a:lnSpc>
              <a:spcBef>
                <a:spcPct val="0"/>
              </a:spcBef>
              <a:spcAft>
                <a:spcPct val="0"/>
              </a:spcAft>
              <a:buClrTx/>
              <a:buSzTx/>
              <a:buFontTx/>
              <a:buNone/>
              <a:defRPr/>
            </a:pPr>
            <a:r>
              <a:rPr lang="en-US"/>
              <a:t>Private employers are generally allowed to prohibit/discipline employees from discussing politics while at work without violating the First Amendment</a:t>
            </a:r>
          </a:p>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8</a:t>
            </a:fld>
            <a:endParaRPr lang="en-US"/>
          </a:p>
        </p:txBody>
      </p:sp>
    </p:spTree>
    <p:extLst>
      <p:ext uri="{BB962C8B-B14F-4D97-AF65-F5344CB8AC3E}">
        <p14:creationId xmlns:p14="http://schemas.microsoft.com/office/powerpoint/2010/main" val="1398934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Typically, “public concern” includes social and political concerns, as well as other concerns of community interest (legitimate news interest, general interest of value/concern to the public)</a:t>
            </a:r>
          </a:p>
          <a:p>
            <a:endParaRPr lang="en-US"/>
          </a:p>
          <a:p>
            <a:r>
              <a:rPr lang="en-US"/>
              <a:t>Balance the employees’ free speech rights with the government’s interest in avoiding disruption and maintaining workplace discipline.  If the employer’s interest is stronger, then the speech can be regulated</a:t>
            </a:r>
          </a:p>
          <a:p>
            <a:endParaRPr lang="en-US"/>
          </a:p>
          <a:p>
            <a:r>
              <a:rPr lang="en-US" i="1"/>
              <a:t>Pickering</a:t>
            </a:r>
            <a:r>
              <a:rPr lang="en-US" i="0"/>
              <a:t> test</a:t>
            </a:r>
          </a:p>
          <a:p>
            <a:endParaRPr lang="en-US" i="0"/>
          </a:p>
          <a:p>
            <a:pPr defTabSz="931774">
              <a:defRPr/>
            </a:pPr>
            <a:r>
              <a:rPr lang="en-US"/>
              <a:t>Restrictions must be directed at speech that has the potential to affect the employer’s operations</a:t>
            </a:r>
          </a:p>
          <a:p>
            <a:endParaRPr lang="en-US"/>
          </a:p>
          <a:p>
            <a:endParaRPr lang="en-US"/>
          </a:p>
        </p:txBody>
      </p:sp>
      <p:sp>
        <p:nvSpPr>
          <p:cNvPr id="4" name="Slide Number Placeholder 3"/>
          <p:cNvSpPr>
            <a:spLocks noGrp="1"/>
          </p:cNvSpPr>
          <p:nvPr>
            <p:ph type="sldNum" sz="quarter" idx="5"/>
          </p:nvPr>
        </p:nvSpPr>
        <p:spPr/>
        <p:txBody>
          <a:bodyPr/>
          <a:lstStyle/>
          <a:p>
            <a:fld id="{AFFEDC6F-7FB2-4125-88D2-D6FDAC75B841}" type="slidenum">
              <a:rPr lang="en-US" smtClean="0"/>
              <a:t>9</a:t>
            </a:fld>
            <a:endParaRPr lang="en-US"/>
          </a:p>
        </p:txBody>
      </p:sp>
    </p:spTree>
    <p:extLst>
      <p:ext uri="{BB962C8B-B14F-4D97-AF65-F5344CB8AC3E}">
        <p14:creationId xmlns:p14="http://schemas.microsoft.com/office/powerpoint/2010/main" val="1742512780"/>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slideLayout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1_Title Slide">
    <p:spTree>
      <p:nvGrpSpPr>
        <p:cNvPr id="1" name=""/>
        <p:cNvGrpSpPr/>
        <p:nvPr/>
      </p:nvGrpSpPr>
      <p:grpSpPr>
        <a:xfrm>
          <a:off x="0" y="0"/>
          <a:ext cx="0" cy="0"/>
        </a:xfrm>
      </p:grpSpPr>
      <p:sp>
        <p:nvSpPr>
          <p:cNvPr id="2" name="Title 1"/>
          <p:cNvSpPr>
            <a:spLocks noGrp="1"/>
          </p:cNvSpPr>
          <p:nvPr>
            <p:ph type="ctrTitle" hasCustomPrompt="1"/>
          </p:nvPr>
        </p:nvSpPr>
        <p:spPr>
          <a:xfrm>
            <a:off x="4015182" y="3046575"/>
            <a:ext cx="4874662" cy="1974784"/>
          </a:xfrm>
          <a:prstGeom prst="rect">
            <a:avLst/>
          </a:prstGeom>
          <a:effectLst>
            <a:outerShdw blurRad="76200" dist="38100" dir="2700000" algn="tl" rotWithShape="0">
              <a:prstClr val="black">
                <a:alpha val="20000"/>
              </a:prstClr>
            </a:outerShdw>
          </a:effectLst>
        </p:spPr>
        <p:txBody>
          <a:bodyPr anchor="b" anchorCtr="0"/>
          <a:lstStyle>
            <a:lvl1pPr algn="l">
              <a:defRPr sz="5800" baseline="0">
                <a:solidFill>
                  <a:schemeClr val="bg1"/>
                </a:solidFill>
                <a:latin typeface="Arial"/>
                <a:cs typeface="Arial"/>
              </a:defRPr>
            </a:lvl1pPr>
          </a:lstStyle>
          <a:p>
            <a:r>
              <a:rPr lang="en-US"/>
              <a:t>Title to</a:t>
            </a:r>
            <a:br>
              <a:rPr lang="en-US"/>
            </a:br>
            <a:r>
              <a:rPr lang="en-US"/>
              <a:t>Go Here</a:t>
            </a:r>
          </a:p>
        </p:txBody>
      </p:sp>
      <p:sp>
        <p:nvSpPr>
          <p:cNvPr id="3" name="Subtitle 2"/>
          <p:cNvSpPr>
            <a:spLocks noGrp="1"/>
          </p:cNvSpPr>
          <p:nvPr>
            <p:ph type="subTitle" idx="1" hasCustomPrompt="1"/>
          </p:nvPr>
        </p:nvSpPr>
        <p:spPr>
          <a:xfrm>
            <a:off x="2815758" y="5028452"/>
            <a:ext cx="6074086" cy="1021374"/>
          </a:xfrm>
          <a:prstGeom prst="rect">
            <a:avLst/>
          </a:prstGeom>
          <a:effectLst>
            <a:outerShdw blurRad="76200" dist="38100" dir="2700000" algn="tl" rotWithShape="0">
              <a:prstClr val="black">
                <a:alpha val="20000"/>
              </a:prstClr>
            </a:outerShdw>
          </a:effectLst>
        </p:spPr>
        <p:txBody>
          <a:bodyPr anchor="ctr"/>
          <a:lstStyle>
            <a:lvl1pPr marL="0" indent="0" algn="l">
              <a:buNone/>
              <a:defRPr sz="2200" b="1">
                <a:solidFill>
                  <a:srgbClr val="A39791"/>
                </a:solidFill>
                <a:latin typeface="Arial"/>
                <a:cs typeface="Aria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3"/>
          </p:nvPr>
        </p:nvSpPr>
        <p:spPr>
          <a:xfrm>
            <a:off x="6610432" y="6540738"/>
            <a:ext cx="2421731" cy="273050"/>
          </a:xfrm>
          <a:prstGeom prst="rect">
            <a:avLst/>
          </a:prstGeom>
        </p:spPr>
        <p:txBody>
          <a:bodyPr/>
          <a:lstStyle>
            <a:lvl1pPr algn="r">
              <a:defRPr sz="700">
                <a:latin typeface="Arial"/>
                <a:cs typeface="Arial"/>
              </a:defRPr>
            </a:lvl1pPr>
          </a:lstStyle>
          <a:p>
            <a:r>
              <a:rPr lang="en-US"/>
              <a:t>©Ahlers &amp; Cooney, P.C. - All Rights Reserved</a:t>
            </a:r>
          </a:p>
        </p:txBody>
      </p:sp>
    </p:spTree>
    <p:extLst>
      <p:ext uri="{BB962C8B-B14F-4D97-AF65-F5344CB8AC3E}">
        <p14:creationId xmlns:p14="http://schemas.microsoft.com/office/powerpoint/2010/main" val="4219088245"/>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userDrawn="1">
  <p:cSld name="Title and Content">
    <p:spTree>
      <p:nvGrpSpPr>
        <p:cNvPr id="1" name=""/>
        <p:cNvGrpSpPr/>
        <p:nvPr/>
      </p:nvGrpSpPr>
      <p:grpSpPr>
        <a:xfrm>
          <a:off x="0" y="0"/>
          <a: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hasCustomPrompt="1"/>
          </p:nvPr>
        </p:nvSpPr>
        <p:spPr/>
        <p:txBody>
          <a:bodyPr/>
          <a:lstStyle/>
          <a:p>
            <a:r>
              <a:rPr lang="en-US"/>
              <a:t>Click To Edit Master Title Style</a:t>
            </a:r>
          </a:p>
        </p:txBody>
      </p:sp>
    </p:spTree>
    <p:extLst>
      <p:ext uri="{BB962C8B-B14F-4D97-AF65-F5344CB8AC3E}">
        <p14:creationId xmlns:p14="http://schemas.microsoft.com/office/powerpoint/2010/main" val="2380954654"/>
      </p:ext>
    </p:extLst>
  </p:cSld>
  <p:clrMapOvr>
    <a:masterClrMapping/>
  </p:clrMapOvr>
  <p:transition spd="slow">
    <p:push dir="u"/>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itle and Content">
    <p:spTree>
      <p:nvGrpSpPr>
        <p:cNvPr id="1" name=""/>
        <p:cNvGrpSpPr/>
        <p:nvPr/>
      </p:nvGrpSpPr>
      <p:grpSpPr>
        <a:xfrm>
          <a:off x="0" y="0"/>
          <a: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hasCustomPrompt="1"/>
          </p:nvPr>
        </p:nvSpPr>
        <p:spPr/>
        <p:txBody>
          <a:bodyPr/>
          <a:lstStyle/>
          <a:p>
            <a:r>
              <a:rPr lang="en-US"/>
              <a:t>Click To Edit Master Title Style</a:t>
            </a:r>
          </a:p>
        </p:txBody>
      </p:sp>
    </p:spTree>
    <p:extLst>
      <p:ext uri="{BB962C8B-B14F-4D97-AF65-F5344CB8AC3E}">
        <p14:creationId xmlns:p14="http://schemas.microsoft.com/office/powerpoint/2010/main" val="3256736495"/>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itle and Content">
    <p:spTree>
      <p:nvGrpSpPr>
        <p:cNvPr id="1" name=""/>
        <p:cNvGrpSpPr/>
        <p:nvPr/>
      </p:nvGrpSpPr>
      <p:grpSpPr>
        <a:xfrm>
          <a:off x="0" y="0"/>
          <a: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hasCustomPrompt="1"/>
          </p:nvPr>
        </p:nvSpPr>
        <p:spPr/>
        <p:txBody>
          <a:bodyPr/>
          <a:lstStyle/>
          <a:p>
            <a:r>
              <a:rPr lang="en-US"/>
              <a:t>Click To Edit Master Title Style</a:t>
            </a:r>
          </a:p>
        </p:txBody>
      </p:sp>
    </p:spTree>
    <p:extLst>
      <p:ext uri="{BB962C8B-B14F-4D97-AF65-F5344CB8AC3E}">
        <p14:creationId xmlns:p14="http://schemas.microsoft.com/office/powerpoint/2010/main" val="864195109"/>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itle and Content">
    <p:spTree>
      <p:nvGrpSpPr>
        <p:cNvPr id="1" name=""/>
        <p:cNvGrpSpPr/>
        <p:nvPr/>
      </p:nvGrpSpPr>
      <p:grpSpPr>
        <a:xfrm>
          <a:off x="0" y="0"/>
          <a: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hasCustomPrompt="1"/>
          </p:nvPr>
        </p:nvSpPr>
        <p:spPr/>
        <p:txBody>
          <a:bodyPr/>
          <a:lstStyle/>
          <a:p>
            <a:r>
              <a:rPr lang="en-US"/>
              <a:t>Click To Edit Master Title Style</a:t>
            </a:r>
          </a:p>
        </p:txBody>
      </p:sp>
    </p:spTree>
    <p:extLst>
      <p:ext uri="{BB962C8B-B14F-4D97-AF65-F5344CB8AC3E}">
        <p14:creationId xmlns:p14="http://schemas.microsoft.com/office/powerpoint/2010/main" val="2003450255"/>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1_Title Slide">
    <p:spTree>
      <p:nvGrpSpPr>
        <p:cNvPr id="1" name=""/>
        <p:cNvGrpSpPr/>
        <p:nvPr/>
      </p:nvGrpSpPr>
      <p:grpSpPr>
        <a:xfrm>
          <a:off x="0" y="0"/>
          <a:ext cx="0" cy="0"/>
        </a:xfrm>
      </p:grpSpPr>
      <p:sp>
        <p:nvSpPr>
          <p:cNvPr id="2" name="Title 1"/>
          <p:cNvSpPr>
            <a:spLocks noGrp="1"/>
          </p:cNvSpPr>
          <p:nvPr>
            <p:ph type="ctrTitle" hasCustomPrompt="1"/>
          </p:nvPr>
        </p:nvSpPr>
        <p:spPr>
          <a:xfrm>
            <a:off x="4015182" y="3046575"/>
            <a:ext cx="4874662" cy="1974784"/>
          </a:xfrm>
          <a:prstGeom prst="rect">
            <a:avLst/>
          </a:prstGeom>
          <a:effectLst>
            <a:outerShdw blurRad="76200" dist="38100" dir="2700000" algn="tl" rotWithShape="0">
              <a:prstClr val="black">
                <a:alpha val="20000"/>
              </a:prstClr>
            </a:outerShdw>
          </a:effectLst>
        </p:spPr>
        <p:txBody>
          <a:bodyPr anchor="b" anchorCtr="0"/>
          <a:lstStyle>
            <a:lvl1pPr algn="l">
              <a:defRPr sz="5800" baseline="0">
                <a:solidFill>
                  <a:schemeClr val="bg1"/>
                </a:solidFill>
                <a:latin typeface="Arial"/>
                <a:cs typeface="Arial"/>
              </a:defRPr>
            </a:lvl1pPr>
          </a:lstStyle>
          <a:p>
            <a:r>
              <a:rPr lang="en-US"/>
              <a:t>Title to</a:t>
            </a:r>
            <a:br>
              <a:rPr lang="en-US"/>
            </a:br>
            <a:r>
              <a:rPr lang="en-US"/>
              <a:t>Go Here</a:t>
            </a:r>
          </a:p>
        </p:txBody>
      </p:sp>
      <p:sp>
        <p:nvSpPr>
          <p:cNvPr id="3" name="Subtitle 2"/>
          <p:cNvSpPr>
            <a:spLocks noGrp="1"/>
          </p:cNvSpPr>
          <p:nvPr>
            <p:ph type="subTitle" idx="1" hasCustomPrompt="1"/>
          </p:nvPr>
        </p:nvSpPr>
        <p:spPr>
          <a:xfrm>
            <a:off x="2815758" y="5028452"/>
            <a:ext cx="6074086" cy="1021374"/>
          </a:xfrm>
          <a:prstGeom prst="rect">
            <a:avLst/>
          </a:prstGeom>
          <a:effectLst>
            <a:outerShdw blurRad="76200" dist="38100" dir="2700000" algn="tl" rotWithShape="0">
              <a:prstClr val="black">
                <a:alpha val="20000"/>
              </a:prstClr>
            </a:outerShdw>
          </a:effectLst>
        </p:spPr>
        <p:txBody>
          <a:bodyPr anchor="ctr"/>
          <a:lstStyle>
            <a:lvl1pPr marL="0" indent="0" algn="l">
              <a:buNone/>
              <a:defRPr sz="2200" b="1">
                <a:solidFill>
                  <a:srgbClr val="A39791"/>
                </a:solidFill>
                <a:latin typeface="Arial"/>
                <a:cs typeface="Aria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3"/>
          </p:nvPr>
        </p:nvSpPr>
        <p:spPr>
          <a:xfrm>
            <a:off x="6610432" y="6540738"/>
            <a:ext cx="2421731" cy="273050"/>
          </a:xfrm>
          <a:prstGeom prst="rect">
            <a:avLst/>
          </a:prstGeom>
        </p:spPr>
        <p:txBody>
          <a:bodyPr/>
          <a:lstStyle>
            <a:lvl1pPr algn="r">
              <a:defRPr sz="700">
                <a:latin typeface="Arial"/>
                <a:cs typeface="Arial"/>
              </a:defRPr>
            </a:lvl1pPr>
          </a:lstStyle>
          <a:p>
            <a:r>
              <a:rPr lang="en-US"/>
              <a:t>©Ahlers &amp; Cooney, P.C. - All Rights Reserved</a:t>
            </a:r>
          </a:p>
        </p:txBody>
      </p:sp>
    </p:spTree>
    <p:extLst>
      <p:ext uri="{BB962C8B-B14F-4D97-AF65-F5344CB8AC3E}">
        <p14:creationId xmlns:p14="http://schemas.microsoft.com/office/powerpoint/2010/main" val="2403275872"/>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image" Target="../media/image1.png" /><Relationship Id="rId4" Type="http://schemas.openxmlformats.org/officeDocument/2006/relationships/theme" Target="../theme/theme1.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png" /><Relationship Id="rId3" Type="http://schemas.openxmlformats.org/officeDocument/2006/relationships/theme" Target="../theme/theme2.xml" /></Relationships>
</file>

<file path=ppt/slideMasters/_rels/slideMaster3.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3.png" /><Relationship Id="rId3" Type="http://schemas.openxmlformats.org/officeDocument/2006/relationships/theme" Target="../theme/theme3.xml" /></Relationships>
</file>

<file path=ppt/slideMasters/_rels/slideMaster4.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4.png" /><Relationship Id="rId3" Type="http://schemas.openxmlformats.org/officeDocument/2006/relationships/theme" Target="../theme/theme4.xml" /></Relationships>
</file>

<file path=ppt/slideMasters/_rels/slideMaster5.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image" Target="../media/image1.png" /><Relationship Id="rId3" Type="http://schemas.openxmlformats.org/officeDocument/2006/relationships/theme" Target="../theme/theme5.xml" /></Relationships>
</file>

<file path=ppt/slideMasters/slideMaster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3"/>
          <a:stretch>
            <a:fillRect/>
          </a:stretch>
        </a:blipFill>
        <a:effectLst/>
      </p:bgPr>
    </p:bg>
    <p:spTree>
      <p:nvGrpSpPr>
        <p:cNvPr id="1" name=""/>
        <p:cNvGrpSpPr/>
        <p:nvPr/>
      </p:nvGrpSpPr>
      <p:grpSpPr>
        <a:xfrm>
          <a:off x="0" y="0"/>
          <a:ext cx="0" cy="0"/>
        </a:xfrm>
      </p:grpSpPr>
      <p:sp>
        <p:nvSpPr>
          <p:cNvPr id="5" name="Footer Placeholder 4"/>
          <p:cNvSpPr>
            <a:spLocks noGrp="1"/>
          </p:cNvSpPr>
          <p:nvPr>
            <p:ph type="ftr" sz="quarter" idx="3"/>
          </p:nvPr>
        </p:nvSpPr>
        <p:spPr>
          <a:xfrm>
            <a:off x="6610432" y="6540738"/>
            <a:ext cx="2421731" cy="273050"/>
          </a:xfrm>
          <a:prstGeom prst="rect">
            <a:avLst/>
          </a:prstGeom>
        </p:spPr>
        <p:txBody>
          <a:bodyPr/>
          <a:lstStyle>
            <a:lvl1pPr algn="r">
              <a:defRPr sz="700">
                <a:latin typeface="Arial"/>
                <a:cs typeface="Arial"/>
              </a:defRPr>
            </a:lvl1pPr>
          </a:lstStyle>
          <a:p>
            <a:r>
              <a:rPr lang="en-US"/>
              <a:t>©Ahlers &amp; Cooney, P.C. - All Rights Reserved</a:t>
            </a:r>
          </a:p>
        </p:txBody>
      </p:sp>
    </p:spTree>
    <p:extLst>
      <p:ext uri="{BB962C8B-B14F-4D97-AF65-F5344CB8AC3E}">
        <p14:creationId xmlns:p14="http://schemas.microsoft.com/office/powerpoint/2010/main" val="1349835354"/>
      </p:ext>
    </p:extLst>
  </p:cSld>
  <p:clrMap bg1="lt1" tx1="dk1" bg2="lt2" tx2="dk2" accent1="accent1" accent2="accent2" accent3="accent3" accent4="accent4" accent5="accent5" accent6="accent6" hlink="hlink" folHlink="folHlink"/>
  <p:sldLayoutIdLst>
    <p:sldLayoutId id="2147483670" r:id="rId1"/>
    <p:sldLayoutId id="2147483695" r:id="rId2"/>
  </p:sldLayoutIdLst>
  <p:transition/>
  <p:timing/>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2"/>
          <a:stretch>
            <a:fillRect/>
          </a:stretch>
        </a:blipFill>
        <a:effectLst/>
      </p:bgPr>
    </p:bg>
    <p:spTree>
      <p:nvGrpSpPr>
        <p:cNvPr id="1" name=""/>
        <p:cNvGrpSpPr/>
        <p:nvPr/>
      </p:nvGrpSpPr>
      <p:grpSpPr>
        <a:xfrm>
          <a:off x="0" y="0"/>
          <a:ext cx="0" cy="0"/>
        </a:xfrm>
      </p:grpSpPr>
      <p:sp>
        <p:nvSpPr>
          <p:cNvPr id="2" name="Title Placeholder 1"/>
          <p:cNvSpPr>
            <a:spLocks noGrp="1"/>
          </p:cNvSpPr>
          <p:nvPr>
            <p:ph type="title"/>
          </p:nvPr>
        </p:nvSpPr>
        <p:spPr>
          <a:xfrm>
            <a:off x="450117" y="787682"/>
            <a:ext cx="8447726" cy="1005840"/>
          </a:xfrm>
          <a:prstGeom prst="rect">
            <a:avLst/>
          </a:prstGeom>
          <a:noFill/>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480060" y="2057601"/>
            <a:ext cx="8229600" cy="4050115"/>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txBox="1"/>
          <p:nvPr userDrawn="1"/>
        </p:nvSpPr>
        <p:spPr>
          <a:xfrm>
            <a:off x="78318" y="6467222"/>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Century Gothic"/>
                <a:ea typeface="+mn-ea"/>
                <a:cs typeface="Century Gothic"/>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3993FA3-53C0-4CAE-AD25-A29A3830186E}" type="slidenum">
              <a:rPr lang="en-US" smtClean="0">
                <a:solidFill>
                  <a:srgbClr val="024886"/>
                </a:solidFill>
                <a:latin typeface="Arial"/>
                <a:cs typeface="Arial"/>
              </a:rPr>
              <a:t>‹#›</a:t>
            </a:fld>
            <a:endParaRPr lang="en-US">
              <a:solidFill>
                <a:srgbClr val="024886"/>
              </a:solidFill>
              <a:latin typeface="Arial"/>
              <a:cs typeface="Arial"/>
            </a:endParaRPr>
          </a:p>
        </p:txBody>
      </p:sp>
      <p:sp>
        <p:nvSpPr>
          <p:cNvPr id="9" name="Footer Placeholder 4"/>
          <p:cNvSpPr txBox="1"/>
          <p:nvPr userDrawn="1"/>
        </p:nvSpPr>
        <p:spPr>
          <a:xfrm>
            <a:off x="3535695" y="6574158"/>
            <a:ext cx="2421731" cy="273050"/>
          </a:xfrm>
          <a:prstGeom prst="rect">
            <a:avLst/>
          </a:prstGeom>
        </p:spPr>
        <p:txBody>
          <a:bodyPr/>
          <a:lstStyle>
            <a:defPPr>
              <a:defRPr lang="en-US"/>
            </a:defPPr>
            <a:lvl1pPr marL="0" algn="r" defTabSz="914400" rtl="0" eaLnBrk="1" latinLnBrk="0" hangingPunct="1">
              <a:defRPr sz="800" kern="1200">
                <a:solidFill>
                  <a:schemeClr val="tx1"/>
                </a:solidFill>
                <a:latin typeface="Century Gothic"/>
                <a:ea typeface="+mn-ea"/>
                <a:cs typeface="Century Gothic"/>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700">
                <a:solidFill>
                  <a:srgbClr val="024886"/>
                </a:solidFill>
                <a:latin typeface="Arial"/>
                <a:cs typeface="Arial"/>
              </a:rPr>
              <a:t>©Ahlers &amp; Cooney, P.C. - All Rights Reserved</a:t>
            </a:r>
          </a:p>
        </p:txBody>
      </p:sp>
      <p:sp>
        <p:nvSpPr>
          <p:cNvPr id="10" name="TextBox 9"/>
          <p:cNvSpPr txBox="1"/>
          <p:nvPr userDrawn="1"/>
        </p:nvSpPr>
        <p:spPr>
          <a:xfrm>
            <a:off x="481263" y="6630737"/>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79831119"/>
      </p:ext>
    </p:extLst>
  </p:cSld>
  <p:clrMap bg1="lt1" tx1="dk1" bg2="lt2" tx2="dk2" accent1="accent1" accent2="accent2" accent3="accent3" accent4="accent4" accent5="accent5" accent6="accent6" hlink="hlink" folHlink="folHlink"/>
  <p:sldLayoutIdLst>
    <p:sldLayoutId id="2147483679" r:id="rId1"/>
  </p:sldLayoutIdLst>
  <p:transition/>
  <p:timing/>
  <p:hf hdr="0" dt="0"/>
  <p:txStyles>
    <p:titleStyle>
      <a:lvl1pPr algn="l" defTabSz="914400" rtl="0" eaLnBrk="1" latinLnBrk="0" hangingPunct="1">
        <a:lnSpc>
          <a:spcPct val="90000"/>
        </a:lnSpc>
        <a:spcBef>
          <a:spcPct val="0"/>
        </a:spcBef>
        <a:buNone/>
        <a:defRPr sz="4000" kern="1200">
          <a:solidFill>
            <a:srgbClr val="024886"/>
          </a:solidFill>
          <a:latin typeface="Arial"/>
          <a:ea typeface="+mj-ea"/>
          <a:cs typeface="Arial"/>
        </a:defRPr>
      </a:lvl1pPr>
    </p:titleStyle>
    <p:bodyStyle>
      <a:lvl1pPr marL="228600" indent="-228600" algn="l" defTabSz="914400" rtl="0" eaLnBrk="1" latinLnBrk="0" hangingPunct="1">
        <a:lnSpc>
          <a:spcPct val="90000"/>
        </a:lnSpc>
        <a:spcBef>
          <a:spcPts val="1000"/>
        </a:spcBef>
        <a:buClr>
          <a:srgbClr val="024886"/>
        </a:buClr>
        <a:buFont typeface="Arial" panose="020b0604020202020204" pitchFamily="34" charset="0"/>
        <a:buChar char="•"/>
        <a:defRPr sz="2400" kern="1200">
          <a:solidFill>
            <a:schemeClr val="tx1"/>
          </a:solidFill>
          <a:latin typeface="Arial"/>
          <a:ea typeface="+mn-ea"/>
          <a:cs typeface="Arial"/>
        </a:defRPr>
      </a:lvl1pPr>
      <a:lvl2pPr marL="862013" indent="-404813" algn="l" defTabSz="914400" rtl="0" eaLnBrk="1" latinLnBrk="0" hangingPunct="1">
        <a:lnSpc>
          <a:spcPct val="90000"/>
        </a:lnSpc>
        <a:spcBef>
          <a:spcPts val="500"/>
        </a:spcBef>
        <a:buClr>
          <a:srgbClr val="024886"/>
        </a:buClr>
        <a:buFont typeface="Courier New" panose="02070309020205020404" pitchFamily="49" charset="0"/>
        <a:buChar char="o"/>
        <a:defRPr sz="2400" kern="1200">
          <a:solidFill>
            <a:schemeClr val="tx1"/>
          </a:solidFill>
          <a:latin typeface="Arial"/>
          <a:ea typeface="+mn-ea"/>
          <a:cs typeface="Arial"/>
        </a:defRPr>
      </a:lvl2pPr>
      <a:lvl3pPr marL="1143000" indent="-228600" algn="l" defTabSz="914400" rtl="0" eaLnBrk="1" latinLnBrk="0" hangingPunct="1">
        <a:lnSpc>
          <a:spcPct val="90000"/>
        </a:lnSpc>
        <a:spcBef>
          <a:spcPts val="500"/>
        </a:spcBef>
        <a:buClr>
          <a:srgbClr val="024886"/>
        </a:buClr>
        <a:buFont typeface="Arial" panose="020b0604020202020204" pitchFamily="34" charset="0"/>
        <a:buChar char="•"/>
        <a:defRPr sz="2400" kern="1200">
          <a:solidFill>
            <a:schemeClr val="tx1"/>
          </a:solidFill>
          <a:latin typeface="Arial"/>
          <a:ea typeface="+mn-ea"/>
          <a:cs typeface="Arial"/>
        </a:defRPr>
      </a:lvl3pPr>
      <a:lvl4pPr marL="1600200" indent="-228600" algn="l" defTabSz="914400" rtl="0" eaLnBrk="1" latinLnBrk="0" hangingPunct="1">
        <a:lnSpc>
          <a:spcPct val="90000"/>
        </a:lnSpc>
        <a:spcBef>
          <a:spcPts val="500"/>
        </a:spcBef>
        <a:buClr>
          <a:srgbClr val="024886"/>
        </a:buClr>
        <a:buFont typeface="Arial" panose="020b0604020202020204" pitchFamily="34" charset="0"/>
        <a:buChar char="•"/>
        <a:defRPr sz="2400" kern="1200">
          <a:solidFill>
            <a:schemeClr val="tx1"/>
          </a:solidFill>
          <a:latin typeface="Arial"/>
          <a:ea typeface="+mn-ea"/>
          <a:cs typeface="Arial"/>
        </a:defRPr>
      </a:lvl4pPr>
      <a:lvl5pPr marL="2057400" indent="-228600" algn="l" defTabSz="914400" rtl="0" eaLnBrk="1" latinLnBrk="0" hangingPunct="1">
        <a:lnSpc>
          <a:spcPct val="90000"/>
        </a:lnSpc>
        <a:spcBef>
          <a:spcPts val="500"/>
        </a:spcBef>
        <a:buClr>
          <a:srgbClr val="024886"/>
        </a:buClr>
        <a:buFont typeface="Arial" panose="020b0604020202020204" pitchFamily="34" charset="0"/>
        <a:buChar char="•"/>
        <a:defRPr sz="2400" kern="1200">
          <a:solidFill>
            <a:schemeClr val="tx1"/>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2"/>
          <a:stretch>
            <a:fillRect/>
          </a:stretch>
        </a:blipFill>
        <a:effectLst/>
      </p:bgPr>
    </p:bg>
    <p:spTree>
      <p:nvGrpSpPr>
        <p:cNvPr id="1" name=""/>
        <p:cNvGrpSpPr/>
        <p:nvPr/>
      </p:nvGrpSpPr>
      <p:grpSpPr>
        <a:xfrm>
          <a:off x="0" y="0"/>
          <a:ext cx="0" cy="0"/>
        </a:xfrm>
      </p:grpSpPr>
      <p:sp>
        <p:nvSpPr>
          <p:cNvPr id="2" name="Title Placeholder 1"/>
          <p:cNvSpPr>
            <a:spLocks noGrp="1"/>
          </p:cNvSpPr>
          <p:nvPr>
            <p:ph type="title"/>
          </p:nvPr>
        </p:nvSpPr>
        <p:spPr>
          <a:xfrm>
            <a:off x="450117" y="787682"/>
            <a:ext cx="8447726" cy="1005840"/>
          </a:xfrm>
          <a:prstGeom prst="rect">
            <a:avLst/>
          </a:prstGeom>
          <a:noFill/>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480060" y="2057601"/>
            <a:ext cx="8229600" cy="4050115"/>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txBox="1"/>
          <p:nvPr userDrawn="1"/>
        </p:nvSpPr>
        <p:spPr>
          <a:xfrm>
            <a:off x="78318" y="6467222"/>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Century Gothic"/>
                <a:ea typeface="+mn-ea"/>
                <a:cs typeface="Century Gothic"/>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3993FA3-53C0-4CAE-AD25-A29A3830186E}" type="slidenum">
              <a:rPr lang="en-US" smtClean="0">
                <a:solidFill>
                  <a:srgbClr val="024886"/>
                </a:solidFill>
                <a:latin typeface="Arial"/>
                <a:cs typeface="Arial"/>
              </a:rPr>
              <a:t>‹#›</a:t>
            </a:fld>
            <a:endParaRPr lang="en-US">
              <a:solidFill>
                <a:srgbClr val="024886"/>
              </a:solidFill>
              <a:latin typeface="Arial"/>
              <a:cs typeface="Arial"/>
            </a:endParaRPr>
          </a:p>
        </p:txBody>
      </p:sp>
      <p:sp>
        <p:nvSpPr>
          <p:cNvPr id="9" name="Footer Placeholder 4"/>
          <p:cNvSpPr txBox="1"/>
          <p:nvPr userDrawn="1"/>
        </p:nvSpPr>
        <p:spPr>
          <a:xfrm>
            <a:off x="3535695" y="6574158"/>
            <a:ext cx="2421731" cy="273050"/>
          </a:xfrm>
          <a:prstGeom prst="rect">
            <a:avLst/>
          </a:prstGeom>
        </p:spPr>
        <p:txBody>
          <a:bodyPr/>
          <a:lstStyle>
            <a:defPPr>
              <a:defRPr lang="en-US"/>
            </a:defPPr>
            <a:lvl1pPr marL="0" algn="r" defTabSz="914400" rtl="0" eaLnBrk="1" latinLnBrk="0" hangingPunct="1">
              <a:defRPr sz="800" kern="1200">
                <a:solidFill>
                  <a:schemeClr val="tx1"/>
                </a:solidFill>
                <a:latin typeface="Century Gothic"/>
                <a:ea typeface="+mn-ea"/>
                <a:cs typeface="Century Gothic"/>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700">
                <a:solidFill>
                  <a:srgbClr val="024886"/>
                </a:solidFill>
                <a:latin typeface="Arial"/>
                <a:cs typeface="Arial"/>
              </a:rPr>
              <a:t>©Ahlers &amp; Cooney, P.C. - All Rights Reserved</a:t>
            </a:r>
          </a:p>
        </p:txBody>
      </p:sp>
      <p:sp>
        <p:nvSpPr>
          <p:cNvPr id="10" name="TextBox 9"/>
          <p:cNvSpPr txBox="1"/>
          <p:nvPr userDrawn="1"/>
        </p:nvSpPr>
        <p:spPr>
          <a:xfrm>
            <a:off x="481263" y="6630737"/>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505621735"/>
      </p:ext>
    </p:extLst>
  </p:cSld>
  <p:clrMap bg1="lt1" tx1="dk1" bg2="lt2" tx2="dk2" accent1="accent1" accent2="accent2" accent3="accent3" accent4="accent4" accent5="accent5" accent6="accent6" hlink="hlink" folHlink="folHlink"/>
  <p:sldLayoutIdLst>
    <p:sldLayoutId id="2147483686" r:id="rId1"/>
  </p:sldLayoutIdLst>
  <p:transition/>
  <p:timing/>
  <p:hf hdr="0" dt="0"/>
  <p:txStyles>
    <p:titleStyle>
      <a:lvl1pPr algn="l" defTabSz="914400" rtl="0" eaLnBrk="1" latinLnBrk="0" hangingPunct="1">
        <a:lnSpc>
          <a:spcPct val="90000"/>
        </a:lnSpc>
        <a:spcBef>
          <a:spcPct val="0"/>
        </a:spcBef>
        <a:buNone/>
        <a:defRPr sz="4000" kern="1200">
          <a:solidFill>
            <a:srgbClr val="024886"/>
          </a:solidFill>
          <a:latin typeface="Arial"/>
          <a:ea typeface="+mj-ea"/>
          <a:cs typeface="Arial"/>
        </a:defRPr>
      </a:lvl1pPr>
    </p:titleStyle>
    <p:bodyStyle>
      <a:lvl1pPr marL="228600" indent="-228600" algn="l" defTabSz="914400" rtl="0" eaLnBrk="1" latinLnBrk="0" hangingPunct="1">
        <a:lnSpc>
          <a:spcPct val="90000"/>
        </a:lnSpc>
        <a:spcBef>
          <a:spcPts val="1000"/>
        </a:spcBef>
        <a:buClr>
          <a:srgbClr val="024886"/>
        </a:buClr>
        <a:buFont typeface="Arial" panose="020b0604020202020204" pitchFamily="34" charset="0"/>
        <a:buChar char="•"/>
        <a:defRPr sz="2400" kern="1200">
          <a:solidFill>
            <a:schemeClr val="tx1"/>
          </a:solidFill>
          <a:latin typeface="Arial"/>
          <a:ea typeface="+mn-ea"/>
          <a:cs typeface="Arial"/>
        </a:defRPr>
      </a:lvl1pPr>
      <a:lvl2pPr marL="800100" indent="-342900" algn="l" defTabSz="914400" rtl="0" eaLnBrk="1" latinLnBrk="0" hangingPunct="1">
        <a:lnSpc>
          <a:spcPct val="90000"/>
        </a:lnSpc>
        <a:spcBef>
          <a:spcPts val="500"/>
        </a:spcBef>
        <a:buClr>
          <a:srgbClr val="024886"/>
        </a:buClr>
        <a:buFont typeface="Courier New" panose="02070309020205020404" pitchFamily="49" charset="0"/>
        <a:buChar char="o"/>
        <a:defRPr sz="2400" kern="1200">
          <a:solidFill>
            <a:schemeClr val="tx1"/>
          </a:solidFill>
          <a:latin typeface="Arial"/>
          <a:ea typeface="+mn-ea"/>
          <a:cs typeface="Arial"/>
        </a:defRPr>
      </a:lvl2pPr>
      <a:lvl3pPr marL="1143000" indent="-228600" algn="l" defTabSz="914400" rtl="0" eaLnBrk="1" latinLnBrk="0" hangingPunct="1">
        <a:lnSpc>
          <a:spcPct val="90000"/>
        </a:lnSpc>
        <a:spcBef>
          <a:spcPts val="500"/>
        </a:spcBef>
        <a:buClr>
          <a:srgbClr val="024886"/>
        </a:buClr>
        <a:buFont typeface="Arial" panose="020b0604020202020204" pitchFamily="34" charset="0"/>
        <a:buChar char="•"/>
        <a:defRPr sz="2400" kern="1200">
          <a:solidFill>
            <a:schemeClr val="tx1"/>
          </a:solidFill>
          <a:latin typeface="Arial"/>
          <a:ea typeface="+mn-ea"/>
          <a:cs typeface="Arial"/>
        </a:defRPr>
      </a:lvl3pPr>
      <a:lvl4pPr marL="1600200" indent="-228600" algn="l" defTabSz="914400" rtl="0" eaLnBrk="1" latinLnBrk="0" hangingPunct="1">
        <a:lnSpc>
          <a:spcPct val="90000"/>
        </a:lnSpc>
        <a:spcBef>
          <a:spcPts val="500"/>
        </a:spcBef>
        <a:buClr>
          <a:srgbClr val="024886"/>
        </a:buClr>
        <a:buFont typeface="Arial" panose="020b0604020202020204" pitchFamily="34" charset="0"/>
        <a:buChar char="•"/>
        <a:defRPr sz="2400" kern="1200">
          <a:solidFill>
            <a:schemeClr val="tx1"/>
          </a:solidFill>
          <a:latin typeface="Arial"/>
          <a:ea typeface="+mn-ea"/>
          <a:cs typeface="Arial"/>
        </a:defRPr>
      </a:lvl4pPr>
      <a:lvl5pPr marL="2057400" indent="-228600" algn="l" defTabSz="914400" rtl="0" eaLnBrk="1" latinLnBrk="0" hangingPunct="1">
        <a:lnSpc>
          <a:spcPct val="90000"/>
        </a:lnSpc>
        <a:spcBef>
          <a:spcPts val="500"/>
        </a:spcBef>
        <a:buClr>
          <a:srgbClr val="024886"/>
        </a:buClr>
        <a:buFont typeface="Arial" panose="020b0604020202020204" pitchFamily="34" charset="0"/>
        <a:buChar char="•"/>
        <a:defRPr sz="2400" kern="1200">
          <a:solidFill>
            <a:schemeClr val="tx1"/>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2"/>
          <a:stretch>
            <a:fillRect/>
          </a:stretch>
        </a:blipFill>
        <a:effectLst/>
      </p:bgPr>
    </p:bg>
    <p:spTree>
      <p:nvGrpSpPr>
        <p:cNvPr id="1" name=""/>
        <p:cNvGrpSpPr/>
        <p:nvPr/>
      </p:nvGrpSpPr>
      <p:grpSpPr>
        <a:xfrm>
          <a:off x="0" y="0"/>
          <a:ext cx="0" cy="0"/>
        </a:xfrm>
      </p:grpSpPr>
      <p:sp>
        <p:nvSpPr>
          <p:cNvPr id="2" name="Title Placeholder 1"/>
          <p:cNvSpPr>
            <a:spLocks noGrp="1"/>
          </p:cNvSpPr>
          <p:nvPr>
            <p:ph type="title"/>
          </p:nvPr>
        </p:nvSpPr>
        <p:spPr>
          <a:xfrm>
            <a:off x="450117" y="787682"/>
            <a:ext cx="8447726" cy="1005840"/>
          </a:xfrm>
          <a:prstGeom prst="rect">
            <a:avLst/>
          </a:prstGeom>
          <a:noFill/>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480060" y="2057601"/>
            <a:ext cx="8229600" cy="4050115"/>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txBox="1"/>
          <p:nvPr userDrawn="1"/>
        </p:nvSpPr>
        <p:spPr>
          <a:xfrm>
            <a:off x="78318" y="6467222"/>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Century Gothic"/>
                <a:ea typeface="+mn-ea"/>
                <a:cs typeface="Century Gothic"/>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3993FA3-53C0-4CAE-AD25-A29A3830186E}" type="slidenum">
              <a:rPr lang="en-US" smtClean="0">
                <a:solidFill>
                  <a:srgbClr val="024886"/>
                </a:solidFill>
                <a:latin typeface="Arial"/>
                <a:cs typeface="Arial"/>
              </a:rPr>
              <a:t>‹#›</a:t>
            </a:fld>
            <a:endParaRPr lang="en-US">
              <a:solidFill>
                <a:srgbClr val="024886"/>
              </a:solidFill>
              <a:latin typeface="Arial"/>
              <a:cs typeface="Arial"/>
            </a:endParaRPr>
          </a:p>
        </p:txBody>
      </p:sp>
      <p:sp>
        <p:nvSpPr>
          <p:cNvPr id="9" name="Footer Placeholder 4"/>
          <p:cNvSpPr txBox="1"/>
          <p:nvPr userDrawn="1"/>
        </p:nvSpPr>
        <p:spPr>
          <a:xfrm>
            <a:off x="3535695" y="6574158"/>
            <a:ext cx="2421731" cy="273050"/>
          </a:xfrm>
          <a:prstGeom prst="rect">
            <a:avLst/>
          </a:prstGeom>
        </p:spPr>
        <p:txBody>
          <a:bodyPr/>
          <a:lstStyle>
            <a:defPPr>
              <a:defRPr lang="en-US"/>
            </a:defPPr>
            <a:lvl1pPr marL="0" algn="r" defTabSz="914400" rtl="0" eaLnBrk="1" latinLnBrk="0" hangingPunct="1">
              <a:defRPr sz="800" kern="1200">
                <a:solidFill>
                  <a:schemeClr val="tx1"/>
                </a:solidFill>
                <a:latin typeface="Century Gothic"/>
                <a:ea typeface="+mn-ea"/>
                <a:cs typeface="Century Gothic"/>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700">
                <a:solidFill>
                  <a:srgbClr val="024886"/>
                </a:solidFill>
                <a:latin typeface="Arial"/>
                <a:cs typeface="Arial"/>
              </a:rPr>
              <a:t>©Ahlers &amp; Cooney, P.C. - All Rights Reserved</a:t>
            </a:r>
          </a:p>
        </p:txBody>
      </p:sp>
      <p:sp>
        <p:nvSpPr>
          <p:cNvPr id="10" name="TextBox 9"/>
          <p:cNvSpPr txBox="1"/>
          <p:nvPr userDrawn="1"/>
        </p:nvSpPr>
        <p:spPr>
          <a:xfrm>
            <a:off x="481263" y="6630737"/>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98807840"/>
      </p:ext>
    </p:extLst>
  </p:cSld>
  <p:clrMap bg1="lt1" tx1="dk1" bg2="lt2" tx2="dk2" accent1="accent1" accent2="accent2" accent3="accent3" accent4="accent4" accent5="accent5" accent6="accent6" hlink="hlink" folHlink="folHlink"/>
  <p:sldLayoutIdLst>
    <p:sldLayoutId id="2147483688" r:id="rId1"/>
  </p:sldLayoutIdLst>
  <p:transition/>
  <p:timing/>
  <p:hf hdr="0" dt="0"/>
  <p:txStyles>
    <p:titleStyle>
      <a:lvl1pPr algn="l" defTabSz="914400" rtl="0" eaLnBrk="1" latinLnBrk="0" hangingPunct="1">
        <a:lnSpc>
          <a:spcPct val="90000"/>
        </a:lnSpc>
        <a:spcBef>
          <a:spcPct val="0"/>
        </a:spcBef>
        <a:buNone/>
        <a:defRPr sz="4000" kern="1200">
          <a:solidFill>
            <a:srgbClr val="024886"/>
          </a:solidFill>
          <a:latin typeface="Arial"/>
          <a:ea typeface="+mj-ea"/>
          <a:cs typeface="Arial"/>
        </a:defRPr>
      </a:lvl1pPr>
    </p:titleStyle>
    <p:bodyStyle>
      <a:lvl1pPr marL="228600" indent="-228600" algn="l" defTabSz="914400" rtl="0" eaLnBrk="1" latinLnBrk="0" hangingPunct="1">
        <a:lnSpc>
          <a:spcPct val="90000"/>
        </a:lnSpc>
        <a:spcBef>
          <a:spcPts val="1000"/>
        </a:spcBef>
        <a:buClr>
          <a:srgbClr val="024886"/>
        </a:buClr>
        <a:buFont typeface="Arial" panose="020b0604020202020204" pitchFamily="34" charset="0"/>
        <a:buChar char="•"/>
        <a:defRPr sz="2400" kern="1200">
          <a:solidFill>
            <a:schemeClr val="tx1"/>
          </a:solidFill>
          <a:latin typeface="Arial"/>
          <a:ea typeface="+mn-ea"/>
          <a:cs typeface="Arial"/>
        </a:defRPr>
      </a:lvl1pPr>
      <a:lvl2pPr marL="800100" indent="-342900" algn="l" defTabSz="914400" rtl="0" eaLnBrk="1" latinLnBrk="0" hangingPunct="1">
        <a:lnSpc>
          <a:spcPct val="90000"/>
        </a:lnSpc>
        <a:spcBef>
          <a:spcPts val="500"/>
        </a:spcBef>
        <a:buClr>
          <a:srgbClr val="024886"/>
        </a:buClr>
        <a:buFont typeface="Courier New" panose="02070309020205020404" pitchFamily="49" charset="0"/>
        <a:buChar char="o"/>
        <a:defRPr sz="2400" kern="1200">
          <a:solidFill>
            <a:schemeClr val="tx1"/>
          </a:solidFill>
          <a:latin typeface="Arial"/>
          <a:ea typeface="+mn-ea"/>
          <a:cs typeface="Arial"/>
        </a:defRPr>
      </a:lvl2pPr>
      <a:lvl3pPr marL="1143000" indent="-228600" algn="l" defTabSz="914400" rtl="0" eaLnBrk="1" latinLnBrk="0" hangingPunct="1">
        <a:lnSpc>
          <a:spcPct val="90000"/>
        </a:lnSpc>
        <a:spcBef>
          <a:spcPts val="500"/>
        </a:spcBef>
        <a:buClr>
          <a:srgbClr val="024886"/>
        </a:buClr>
        <a:buFont typeface="Arial" panose="020b0604020202020204" pitchFamily="34" charset="0"/>
        <a:buChar char="•"/>
        <a:defRPr sz="2400" kern="1200">
          <a:solidFill>
            <a:schemeClr val="tx1"/>
          </a:solidFill>
          <a:latin typeface="Arial"/>
          <a:ea typeface="+mn-ea"/>
          <a:cs typeface="Arial"/>
        </a:defRPr>
      </a:lvl3pPr>
      <a:lvl4pPr marL="1600200" indent="-228600" algn="l" defTabSz="914400" rtl="0" eaLnBrk="1" latinLnBrk="0" hangingPunct="1">
        <a:lnSpc>
          <a:spcPct val="90000"/>
        </a:lnSpc>
        <a:spcBef>
          <a:spcPts val="500"/>
        </a:spcBef>
        <a:buClr>
          <a:srgbClr val="024886"/>
        </a:buClr>
        <a:buFont typeface="Arial" panose="020b0604020202020204" pitchFamily="34" charset="0"/>
        <a:buChar char="•"/>
        <a:defRPr sz="2400" kern="1200">
          <a:solidFill>
            <a:schemeClr val="tx1"/>
          </a:solidFill>
          <a:latin typeface="Arial"/>
          <a:ea typeface="+mn-ea"/>
          <a:cs typeface="Arial"/>
        </a:defRPr>
      </a:lvl4pPr>
      <a:lvl5pPr marL="2057400" indent="-228600" algn="l" defTabSz="914400" rtl="0" eaLnBrk="1" latinLnBrk="0" hangingPunct="1">
        <a:lnSpc>
          <a:spcPct val="90000"/>
        </a:lnSpc>
        <a:spcBef>
          <a:spcPts val="500"/>
        </a:spcBef>
        <a:buClr>
          <a:srgbClr val="024886"/>
        </a:buClr>
        <a:buFont typeface="Arial" panose="020b0604020202020204" pitchFamily="34" charset="0"/>
        <a:buChar char="•"/>
        <a:defRPr sz="2400" kern="1200">
          <a:solidFill>
            <a:schemeClr val="tx1"/>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2"/>
          <a:stretch>
            <a:fillRect/>
          </a:stretch>
        </a:blipFill>
        <a:effectLst/>
      </p:bgPr>
    </p:bg>
    <p:spTree>
      <p:nvGrpSpPr>
        <p:cNvPr id="1" name=""/>
        <p:cNvGrpSpPr/>
        <p:nvPr/>
      </p:nvGrpSpPr>
      <p:grpSpPr>
        <a:xfrm>
          <a:off x="0" y="0"/>
          <a:ext cx="0" cy="0"/>
        </a:xfrm>
      </p:grpSpPr>
      <p:sp>
        <p:nvSpPr>
          <p:cNvPr id="5" name="Footer Placeholder 4"/>
          <p:cNvSpPr>
            <a:spLocks noGrp="1"/>
          </p:cNvSpPr>
          <p:nvPr>
            <p:ph type="ftr" sz="quarter" idx="3"/>
          </p:nvPr>
        </p:nvSpPr>
        <p:spPr>
          <a:xfrm>
            <a:off x="6610432" y="6540738"/>
            <a:ext cx="2421731" cy="273050"/>
          </a:xfrm>
          <a:prstGeom prst="rect">
            <a:avLst/>
          </a:prstGeom>
        </p:spPr>
        <p:txBody>
          <a:bodyPr/>
          <a:lstStyle>
            <a:lvl1pPr algn="r">
              <a:defRPr sz="700">
                <a:latin typeface="Arial"/>
                <a:cs typeface="Arial"/>
              </a:defRPr>
            </a:lvl1pPr>
          </a:lstStyle>
          <a:p>
            <a:r>
              <a:rPr lang="en-US"/>
              <a:t>©Ahlers &amp; Cooney, P.C. - All Rights Reserved</a:t>
            </a:r>
          </a:p>
        </p:txBody>
      </p:sp>
    </p:spTree>
    <p:extLst>
      <p:ext uri="{BB962C8B-B14F-4D97-AF65-F5344CB8AC3E}">
        <p14:creationId xmlns:p14="http://schemas.microsoft.com/office/powerpoint/2010/main" val="1669266425"/>
      </p:ext>
    </p:extLst>
  </p:cSld>
  <p:clrMap bg1="lt1" tx1="dk1" bg2="lt2" tx2="dk2" accent1="accent1" accent2="accent2" accent3="accent3" accent4="accent4" accent5="accent5" accent6="accent6" hlink="hlink" folHlink="folHlink"/>
  <p:sldLayoutIdLst>
    <p:sldLayoutId id="2147483690" r:id="rId1"/>
  </p:sldLayoutIdLst>
  <p:transition/>
  <p:timing/>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3.xml" /><Relationship Id="rId3" Type="http://schemas.microsoft.com/office/2007/relationships/diagramDrawing" Target="../diagrams/drawing1.xml" /><Relationship Id="rId4" Type="http://schemas.openxmlformats.org/officeDocument/2006/relationships/diagramData" Target="../diagrams/data1.xml" /><Relationship Id="rId5" Type="http://schemas.openxmlformats.org/officeDocument/2006/relationships/diagramLayout" Target="../diagrams/layout1.xml" /><Relationship Id="rId6" Type="http://schemas.openxmlformats.org/officeDocument/2006/relationships/diagramQuickStyle" Target="../diagrams/quickStyle1.xml" /><Relationship Id="rId7" Type="http://schemas.openxmlformats.org/officeDocument/2006/relationships/diagramColors" Target="../diagrams/colors1.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4.xml" /><Relationship Id="rId3" Type="http://schemas.microsoft.com/office/2007/relationships/diagramDrawing" Target="../diagrams/drawing2.xml" /><Relationship Id="rId4" Type="http://schemas.openxmlformats.org/officeDocument/2006/relationships/diagramData" Target="../diagrams/data2.xml" /><Relationship Id="rId5" Type="http://schemas.openxmlformats.org/officeDocument/2006/relationships/diagramLayout" Target="../diagrams/layout2.xml" /><Relationship Id="rId6" Type="http://schemas.openxmlformats.org/officeDocument/2006/relationships/diagramQuickStyle" Target="../diagrams/quickStyle2.xml" /><Relationship Id="rId7" Type="http://schemas.openxmlformats.org/officeDocument/2006/relationships/diagramColors" Target="../diagrams/colors2.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6.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18.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19.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xml" /><Relationship Id="rId3" Type="http://schemas.openxmlformats.org/officeDocument/2006/relationships/image" Target="../media/image5.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0.xml" /><Relationship Id="rId3" Type="http://schemas.openxmlformats.org/officeDocument/2006/relationships/image" Target="../media/image11.emf"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21.xml" /><Relationship Id="rId3" Type="http://schemas.openxmlformats.org/officeDocument/2006/relationships/image" Target="../media/image12.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22.xml" /><Relationship Id="rId3" Type="http://schemas.openxmlformats.org/officeDocument/2006/relationships/image" Target="../media/image12.jpe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23.xml" /><Relationship Id="rId3" Type="http://schemas.openxmlformats.org/officeDocument/2006/relationships/image" Target="../media/image12.jpe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24.xml" /><Relationship Id="rId3" Type="http://schemas.openxmlformats.org/officeDocument/2006/relationships/image" Target="../media/image12.jpe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25.xml" /><Relationship Id="rId3" Type="http://schemas.openxmlformats.org/officeDocument/2006/relationships/image" Target="../media/image13.pn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26.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7.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8.xml" /><Relationship Id="rId3" Type="http://schemas.microsoft.com/office/2007/relationships/diagramDrawing" Target="../diagrams/drawing3.xml" /><Relationship Id="rId4" Type="http://schemas.openxmlformats.org/officeDocument/2006/relationships/diagramData" Target="../diagrams/data3.xml" /><Relationship Id="rId5" Type="http://schemas.openxmlformats.org/officeDocument/2006/relationships/diagramLayout" Target="../diagrams/layout3.xml" /><Relationship Id="rId6" Type="http://schemas.openxmlformats.org/officeDocument/2006/relationships/diagramQuickStyle" Target="../diagrams/quickStyle3.xml" /><Relationship Id="rId7" Type="http://schemas.openxmlformats.org/officeDocument/2006/relationships/diagramColors" Target="../diagrams/colors3.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29.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3.xml" /><Relationship Id="rId3" Type="http://schemas.openxmlformats.org/officeDocument/2006/relationships/image" Target="../media/image6.jpeg" /><Relationship Id="rId4" Type="http://schemas.openxmlformats.org/officeDocument/2006/relationships/image" Target="../media/image7.jpe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30.xml" /><Relationship Id="rId3" Type="http://schemas.openxmlformats.org/officeDocument/2006/relationships/image" Target="../media/image14.pn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31.xml" /><Relationship Id="rId3" Type="http://schemas.openxmlformats.org/officeDocument/2006/relationships/image" Target="../media/image15.png"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32.xml" /><Relationship Id="rId3" Type="http://schemas.openxmlformats.org/officeDocument/2006/relationships/image" Target="../media/image16.jpeg"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33.x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34.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35.xm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36.xml" /><Relationship Id="rId3" Type="http://schemas.openxmlformats.org/officeDocument/2006/relationships/image" Target="../media/image17.png"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37.xml"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38.xml" /><Relationship Id="rId3" Type="http://schemas.openxmlformats.org/officeDocument/2006/relationships/image" Target="../media/image18.png" /><Relationship Id="rId4" Type="http://schemas.openxmlformats.org/officeDocument/2006/relationships/image" Target="../media/image19.svg"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39.xml" /><Relationship Id="rId3" Type="http://schemas.openxmlformats.org/officeDocument/2006/relationships/image" Target="../media/image19.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4.xml"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40.xml" /><Relationship Id="rId3" Type="http://schemas.openxmlformats.org/officeDocument/2006/relationships/image" Target="../media/image18.png" /><Relationship Id="rId4" Type="http://schemas.openxmlformats.org/officeDocument/2006/relationships/image" Target="../media/image19.svg"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41.xml"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42.xml" /><Relationship Id="rId3" Type="http://schemas.openxmlformats.org/officeDocument/2006/relationships/image" Target="../media/image20.png" /><Relationship Id="rId4" Type="http://schemas.openxmlformats.org/officeDocument/2006/relationships/image" Target="../media/image22.svg"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43.xml" /><Relationship Id="rId3" Type="http://schemas.openxmlformats.org/officeDocument/2006/relationships/image" Target="../media/image21.png" /><Relationship Id="rId4" Type="http://schemas.openxmlformats.org/officeDocument/2006/relationships/image" Target="../media/image22.png"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44.xml" /><Relationship Id="rId3" Type="http://schemas.openxmlformats.org/officeDocument/2006/relationships/image" Target="../media/image23.jpeg"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45.xml" /><Relationship Id="rId3" Type="http://schemas.openxmlformats.org/officeDocument/2006/relationships/image" Target="../media/image20.png" /><Relationship Id="rId4" Type="http://schemas.openxmlformats.org/officeDocument/2006/relationships/image" Target="../media/image22.svg"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46.xml" /><Relationship Id="rId3" Type="http://schemas.openxmlformats.org/officeDocument/2006/relationships/image" Target="../media/image24.png" /><Relationship Id="rId4" Type="http://schemas.openxmlformats.org/officeDocument/2006/relationships/image" Target="../media/image25.png" /><Relationship Id="rId5" Type="http://schemas.openxmlformats.org/officeDocument/2006/relationships/image" Target="../media/image26.png" /></Relationships>
</file>

<file path=ppt/slides/_rels/slide47.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47.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5.xml" /><Relationship Id="rId3" Type="http://schemas.openxmlformats.org/officeDocument/2006/relationships/image" Target="../media/image8.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6.xml" /><Relationship Id="rId3" Type="http://schemas.openxmlformats.org/officeDocument/2006/relationships/image" Target="../media/image9.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7.xml" /><Relationship Id="rId3" Type="http://schemas.openxmlformats.org/officeDocument/2006/relationships/image" Target="../media/image10.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Title 2"/>
          <p:cNvSpPr>
            <a:spLocks noGrp="1"/>
          </p:cNvSpPr>
          <p:nvPr>
            <p:ph type="ctrTitle"/>
          </p:nvPr>
        </p:nvSpPr>
        <p:spPr>
          <a:xfrm>
            <a:off x="4126085" y="3021941"/>
            <a:ext cx="4874662" cy="1974784"/>
          </a:xfrm>
        </p:spPr>
        <p:txBody>
          <a:bodyPr/>
          <a:lstStyle/>
          <a:p>
            <a:r>
              <a:rPr lang="en-US" sz="4400"/>
              <a:t>Political &amp; Racial Speech – Impact on the Workplace</a:t>
            </a:r>
          </a:p>
        </p:txBody>
      </p:sp>
      <p:sp>
        <p:nvSpPr>
          <p:cNvPr id="8" name="Subtitle 7"/>
          <p:cNvSpPr>
            <a:spLocks noGrp="1"/>
          </p:cNvSpPr>
          <p:nvPr>
            <p:ph type="subTitle" idx="1"/>
          </p:nvPr>
        </p:nvSpPr>
        <p:spPr>
          <a:xfrm>
            <a:off x="4094669" y="5102313"/>
            <a:ext cx="4937494" cy="1021374"/>
          </a:xfrm>
        </p:spPr>
        <p:txBody>
          <a:bodyPr/>
          <a:lstStyle/>
          <a:p>
            <a:r>
              <a:rPr lang="en-US"/>
              <a:t>Aaron Hilligas</a:t>
            </a:r>
            <a:br>
              <a:rPr lang="en-US"/>
            </a:br>
            <a:r>
              <a:rPr lang="en-US"/>
              <a:t>&amp; Ann Smisek</a:t>
            </a:r>
            <a:endParaRPr lang="en-US"/>
          </a:p>
          <a:p>
            <a:r>
              <a:rPr lang="en-US"/>
              <a:t>September 16, 2021</a:t>
            </a:r>
          </a:p>
        </p:txBody>
      </p:sp>
      <p:sp>
        <p:nvSpPr>
          <p:cNvPr id="4" name="Footer Placeholder 3"/>
          <p:cNvSpPr>
            <a:spLocks noGrp="1"/>
          </p:cNvSpPr>
          <p:nvPr>
            <p:ph type="ftr" sz="quarter" idx="3"/>
          </p:nvPr>
        </p:nvSpPr>
        <p:spPr>
          <a:xfrm>
            <a:off x="6610432" y="6527370"/>
            <a:ext cx="2421731" cy="273050"/>
          </a:xfrm>
          <a:prstGeom prst="rect">
            <a:avLst/>
          </a:prstGeom>
        </p:spPr>
        <p:txBody>
          <a:bodyPr/>
          <a:lstStyle/>
          <a:p>
            <a:r>
              <a:rPr lang="en-US" i="1">
                <a:ea typeface="Tahoma" panose="020b0604030504040204" pitchFamily="34" charset="0"/>
                <a:cs typeface="Tahoma" panose="020b0604030504040204" pitchFamily="34" charset="0"/>
              </a:rPr>
              <a:t>©Ahlers &amp; Cooney, P.C. - All Rights Reserved</a:t>
            </a:r>
            <a:endParaRPr lang="en-US"/>
          </a:p>
        </p:txBody>
      </p:sp>
      <p:sp>
        <p:nvSpPr>
          <p:cNvPr id="9" name="Slide Number Placeholder 5"/>
          <p:cNvSpPr>
            <a:spLocks noGrp="1"/>
          </p:cNvSpPr>
          <p:nvPr>
            <p:ph type="sldNum" sz="quarter" idx="4294967295"/>
          </p:nvPr>
        </p:nvSpPr>
        <p:spPr>
          <a:xfrm>
            <a:off x="75498" y="6467222"/>
            <a:ext cx="2057400" cy="365125"/>
          </a:xfrm>
          <a:prstGeom prst="rect">
            <a:avLst/>
          </a:prstGeom>
        </p:spPr>
        <p:txBody>
          <a:bodyPr vert="horz" lIns="91440" tIns="45720" rIns="91440" bIns="45720" rtlCol="0" anchor="ctr"/>
          <a:lstStyle>
            <a:lvl1pPr algn="l">
              <a:defRPr sz="1200">
                <a:solidFill>
                  <a:schemeClr val="tx1"/>
                </a:solidFill>
                <a:latin typeface="Century Gothic"/>
                <a:cs typeface="Century Gothic"/>
              </a:defRPr>
            </a:lvl1pPr>
          </a:lstStyle>
          <a:p>
            <a:fld id="{43993FA3-53C0-4CAE-AD25-A29A3830186E}" type="slidenum">
              <a:rPr lang="en-US" smtClean="0"/>
              <a:t>1</a:t>
            </a:fld>
            <a:endParaRPr lang="en-US"/>
          </a:p>
        </p:txBody>
      </p:sp>
    </p:spTree>
    <p:extLst>
      <p:ext uri="{BB962C8B-B14F-4D97-AF65-F5344CB8AC3E}">
        <p14:creationId xmlns:p14="http://schemas.microsoft.com/office/powerpoint/2010/main" val="2579115192"/>
      </p:ext>
    </p:extLst>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648CE85A-0B10-44FE-8EE9-D20AD0D3D2EC}"/>
              </a:ext>
            </a:extLst>
          </p:cNvPr>
          <p:cNvSpPr>
            <a:spLocks noGrp="1"/>
          </p:cNvSpPr>
          <p:nvPr>
            <p:ph idx="1"/>
          </p:nvPr>
        </p:nvSpPr>
        <p:spPr>
          <a:xfrm>
            <a:off x="464283" y="1793522"/>
            <a:ext cx="8229600" cy="4050115"/>
          </a:xfrm>
        </p:spPr>
        <p:txBody>
          <a:bodyPr/>
          <a:lstStyle/>
          <a:p>
            <a:r>
              <a:rPr lang="en-US" i="1"/>
              <a:t>Bennett v. Metro. Gov't of Nashville &amp; Davidson Cty., Tennessee</a:t>
            </a:r>
            <a:r>
              <a:rPr lang="en-US"/>
              <a:t>, 977 F.3d 530, 533 (6th Cir. 2020)</a:t>
            </a:r>
          </a:p>
          <a:p>
            <a:r>
              <a:rPr lang="en-US"/>
              <a:t>A public employee used a racial slur when discussing the 2016 election on her public Facebook account on the night of the election</a:t>
            </a:r>
          </a:p>
          <a:p>
            <a:r>
              <a:rPr lang="en-US"/>
              <a:t>Her employer received multiple complaints from </a:t>
            </a:r>
            <a:br>
              <a:rPr lang="en-US"/>
            </a:br>
            <a:r>
              <a:rPr lang="en-US"/>
              <a:t>co-workers</a:t>
            </a:r>
          </a:p>
          <a:p>
            <a:r>
              <a:rPr lang="en-US"/>
              <a:t>She was ultimately terminated because of the disruption her comment caused at work</a:t>
            </a:r>
            <a:br>
              <a:rPr lang="en-US"/>
            </a:br>
            <a:br>
              <a:rPr lang="en-US"/>
            </a:br>
            <a:endParaRPr lang="en-US"/>
          </a:p>
        </p:txBody>
      </p:sp>
      <p:sp>
        <p:nvSpPr>
          <p:cNvPr id="3" name="Title 2">
            <a:extLst>
              <a:ext uri="{FF2B5EF4-FFF2-40B4-BE49-F238E27FC236}">
                <a16:creationId xmlns:a16="http://schemas.microsoft.com/office/drawing/2014/main" id="{FCE45A4F-3791-4ED8-A9D6-973210684B5F}"/>
              </a:ext>
            </a:extLst>
          </p:cNvPr>
          <p:cNvSpPr>
            <a:spLocks noGrp="1"/>
          </p:cNvSpPr>
          <p:nvPr>
            <p:ph type="title"/>
          </p:nvPr>
        </p:nvSpPr>
        <p:spPr/>
        <p:txBody>
          <a:bodyPr/>
          <a:lstStyle/>
          <a:p>
            <a:r>
              <a:rPr lang="en-US"/>
              <a:t>Case Example</a:t>
            </a:r>
          </a:p>
        </p:txBody>
      </p:sp>
    </p:spTree>
    <p:extLst>
      <p:ext uri="{BB962C8B-B14F-4D97-AF65-F5344CB8AC3E}">
        <p14:creationId xmlns:p14="http://schemas.microsoft.com/office/powerpoint/2010/main" val="146989017"/>
      </p:ext>
    </p:extLst>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EEBD1B97-7D39-4891-A0B5-470D2C4232AC}"/>
              </a:ext>
            </a:extLst>
          </p:cNvPr>
          <p:cNvSpPr>
            <a:spLocks noGrp="1"/>
          </p:cNvSpPr>
          <p:nvPr>
            <p:ph idx="1"/>
          </p:nvPr>
        </p:nvSpPr>
        <p:spPr>
          <a:xfrm>
            <a:off x="559180" y="1793522"/>
            <a:ext cx="8229600" cy="4050115"/>
          </a:xfrm>
        </p:spPr>
        <p:txBody>
          <a:bodyPr/>
          <a:lstStyle/>
          <a:p>
            <a:r>
              <a:rPr lang="en-US"/>
              <a:t>The court found that the employee’s speech did not garner the “high level of protection” because the focus was on the use of a racial slur rather than her position about the election.</a:t>
            </a:r>
          </a:p>
          <a:p>
            <a:r>
              <a:rPr lang="en-US"/>
              <a:t>As such, the balancing test required less of a showing of disruption.</a:t>
            </a:r>
          </a:p>
          <a:p>
            <a:r>
              <a:rPr lang="en-US"/>
              <a:t>The record showed her comments caused “nonstop” conversation for days and the tension nearly a month, prompting the employer to hire a counselor for the office.  The employer was not confident the employees could all work together.</a:t>
            </a:r>
          </a:p>
          <a:p>
            <a:endParaRPr lang="en-US"/>
          </a:p>
        </p:txBody>
      </p:sp>
      <p:sp>
        <p:nvSpPr>
          <p:cNvPr id="3" name="Title 2">
            <a:extLst>
              <a:ext uri="{FF2B5EF4-FFF2-40B4-BE49-F238E27FC236}">
                <a16:creationId xmlns:a16="http://schemas.microsoft.com/office/drawing/2014/main" id="{D3D13AB9-8AA2-4D87-9212-092F5100EAE7}"/>
              </a:ext>
            </a:extLst>
          </p:cNvPr>
          <p:cNvSpPr>
            <a:spLocks noGrp="1"/>
          </p:cNvSpPr>
          <p:nvPr>
            <p:ph type="title"/>
          </p:nvPr>
        </p:nvSpPr>
        <p:spPr/>
        <p:txBody>
          <a:bodyPr/>
          <a:lstStyle/>
          <a:p>
            <a:r>
              <a:rPr lang="en-US"/>
              <a:t>Case Example</a:t>
            </a:r>
          </a:p>
        </p:txBody>
      </p:sp>
    </p:spTree>
    <p:extLst>
      <p:ext uri="{BB962C8B-B14F-4D97-AF65-F5344CB8AC3E}">
        <p14:creationId xmlns:p14="http://schemas.microsoft.com/office/powerpoint/2010/main" val="4273435895"/>
      </p:ext>
    </p:extLst>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ABC3A691-68A9-40C5-A937-ADA671B004E2}"/>
              </a:ext>
            </a:extLst>
          </p:cNvPr>
          <p:cNvSpPr>
            <a:spLocks noGrp="1"/>
          </p:cNvSpPr>
          <p:nvPr>
            <p:ph idx="1"/>
          </p:nvPr>
        </p:nvSpPr>
        <p:spPr/>
        <p:txBody>
          <a:bodyPr/>
          <a:lstStyle/>
          <a:p>
            <a:r>
              <a:rPr lang="en-US"/>
              <a:t>Complete an analysis of protected speech before disciplining</a:t>
            </a:r>
          </a:p>
          <a:p>
            <a:pPr lvl="1"/>
            <a:r>
              <a:rPr lang="en-US"/>
              <a:t>When did the speech occur? </a:t>
            </a:r>
          </a:p>
          <a:p>
            <a:pPr lvl="2"/>
            <a:r>
              <a:rPr lang="en-US"/>
              <a:t>During work </a:t>
            </a:r>
            <a:r>
              <a:rPr lang="en-US">
                <a:sym typeface="Wingdings" panose="05000000000000000000" pitchFamily="2" charset="2"/>
              </a:rPr>
              <a:t> Is there an existing policy violation?</a:t>
            </a:r>
          </a:p>
          <a:p>
            <a:pPr lvl="2"/>
            <a:r>
              <a:rPr lang="en-US">
                <a:sym typeface="Wingdings" panose="05000000000000000000" pitchFamily="2" charset="2"/>
              </a:rPr>
              <a:t>Outside of work  Balancing analysis</a:t>
            </a:r>
            <a:endParaRPr lang="en-US"/>
          </a:p>
          <a:p>
            <a:endParaRPr lang="en-US"/>
          </a:p>
        </p:txBody>
      </p:sp>
      <p:sp>
        <p:nvSpPr>
          <p:cNvPr id="3" name="Title 2">
            <a:extLst>
              <a:ext uri="{FF2B5EF4-FFF2-40B4-BE49-F238E27FC236}">
                <a16:creationId xmlns:a16="http://schemas.microsoft.com/office/drawing/2014/main" id="{84BC41F4-1BFC-489A-B46A-B48720790DD0}"/>
              </a:ext>
            </a:extLst>
          </p:cNvPr>
          <p:cNvSpPr>
            <a:spLocks noGrp="1"/>
          </p:cNvSpPr>
          <p:nvPr>
            <p:ph type="title"/>
          </p:nvPr>
        </p:nvSpPr>
        <p:spPr/>
        <p:txBody>
          <a:bodyPr/>
          <a:lstStyle/>
          <a:p>
            <a:r>
              <a:rPr lang="en-US"/>
              <a:t>Constitutional Protections—</a:t>
            </a:r>
            <a:br>
              <a:rPr lang="en-US"/>
            </a:br>
            <a:r>
              <a:rPr lang="en-US"/>
              <a:t>First Amendment</a:t>
            </a:r>
          </a:p>
        </p:txBody>
      </p:sp>
    </p:spTree>
    <p:extLst>
      <p:ext uri="{BB962C8B-B14F-4D97-AF65-F5344CB8AC3E}">
        <p14:creationId xmlns:p14="http://schemas.microsoft.com/office/powerpoint/2010/main" val="736392737"/>
      </p:ext>
    </p:extLst>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graphicFrame>
        <p:nvGraphicFramePr>
          <p:cNvPr id="6" name="Content Placeholder 5">
            <a:extLst>
              <a:ext uri="{FF2B5EF4-FFF2-40B4-BE49-F238E27FC236}">
                <a16:creationId xmlns:a16="http://schemas.microsoft.com/office/drawing/2014/main" id="{613A5D16-6FC3-4E3E-9886-A9A190DB0524}"/>
              </a:ext>
            </a:extLst>
          </p:cNvPr>
          <p:cNvGraphicFramePr>
            <a:graphicFrameLocks noGrp="1"/>
          </p:cNvGraphicFramePr>
          <p:nvPr>
            <p:ph idx="1"/>
            <p:extLst>
              <p:ext uri="{D42A27DB-BD31-4B8C-83A1-F6EECF244321}">
                <p14:modId xmlns:p14="http://schemas.microsoft.com/office/powerpoint/2010/main" val="2556217809"/>
              </p:ext>
            </p:extLst>
          </p:nvPr>
        </p:nvGraphicFramePr>
        <p:xfrm>
          <a:off x="1238513" y="2133599"/>
          <a:ext cx="6666974" cy="3227882"/>
        </p:xfrm>
        <a:graphic>
          <a:graphicData uri="http://schemas.openxmlformats.org/drawingml/2006/diagram">
            <dgm:relIds xmlns:dgm="http://schemas.openxmlformats.org/drawingml/2006/diagram" r:dm="rId4" r:lo="rId5" r:qs="rId6" r:cs="rId7"/>
          </a:graphicData>
        </a:graphic>
      </p:graphicFrame>
      <p:sp>
        <p:nvSpPr>
          <p:cNvPr id="3" name="Title 2">
            <a:extLst>
              <a:ext uri="{FF2B5EF4-FFF2-40B4-BE49-F238E27FC236}">
                <a16:creationId xmlns:a16="http://schemas.microsoft.com/office/drawing/2014/main" id="{AFD91A46-A1CC-4C0D-8D24-308B996B8D27}"/>
              </a:ext>
            </a:extLst>
          </p:cNvPr>
          <p:cNvSpPr>
            <a:spLocks noGrp="1"/>
          </p:cNvSpPr>
          <p:nvPr>
            <p:ph type="title"/>
          </p:nvPr>
        </p:nvSpPr>
        <p:spPr/>
        <p:txBody>
          <a:bodyPr/>
          <a:lstStyle/>
          <a:p>
            <a:r>
              <a:rPr lang="en-US"/>
              <a:t>Recap: Non-protected Employee Speech</a:t>
            </a:r>
          </a:p>
        </p:txBody>
      </p:sp>
    </p:spTree>
    <p:extLst>
      <p:ext uri="{BB962C8B-B14F-4D97-AF65-F5344CB8AC3E}">
        <p14:creationId xmlns:p14="http://schemas.microsoft.com/office/powerpoint/2010/main" val="4287103182"/>
      </p:ext>
    </p:extLst>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graphicFrame>
        <p:nvGraphicFramePr>
          <p:cNvPr id="4" name="Content Placeholder 3">
            <a:extLst>
              <a:ext uri="{FF2B5EF4-FFF2-40B4-BE49-F238E27FC236}">
                <a16:creationId xmlns:a16="http://schemas.microsoft.com/office/drawing/2014/main" id="{7BA28018-53C6-4301-A5B0-9E39643FBBED}"/>
              </a:ext>
            </a:extLst>
          </p:cNvPr>
          <p:cNvGraphicFramePr>
            <a:graphicFrameLocks noGrp="1"/>
          </p:cNvGraphicFramePr>
          <p:nvPr>
            <p:ph idx="1"/>
            <p:extLst>
              <p:ext uri="{D42A27DB-BD31-4B8C-83A1-F6EECF244321}">
                <p14:modId xmlns:p14="http://schemas.microsoft.com/office/powerpoint/2010/main" val="191393094"/>
              </p:ext>
            </p:extLst>
          </p:nvPr>
        </p:nvGraphicFramePr>
        <p:xfrm>
          <a:off x="559180" y="1625356"/>
          <a:ext cx="8229600" cy="4049713"/>
        </p:xfrm>
        <a:graphic>
          <a:graphicData uri="http://schemas.openxmlformats.org/drawingml/2006/diagram">
            <dgm:relIds xmlns:dgm="http://schemas.openxmlformats.org/drawingml/2006/diagram" r:dm="rId4" r:lo="rId5" r:qs="rId6" r:cs="rId7"/>
          </a:graphicData>
        </a:graphic>
      </p:graphicFrame>
      <p:sp>
        <p:nvSpPr>
          <p:cNvPr id="3" name="Title 2">
            <a:extLst>
              <a:ext uri="{FF2B5EF4-FFF2-40B4-BE49-F238E27FC236}">
                <a16:creationId xmlns:a16="http://schemas.microsoft.com/office/drawing/2014/main" id="{A58F90E3-C918-4D8C-8D14-7371FBCCD9F0}"/>
              </a:ext>
            </a:extLst>
          </p:cNvPr>
          <p:cNvSpPr>
            <a:spLocks noGrp="1"/>
          </p:cNvSpPr>
          <p:nvPr>
            <p:ph type="title"/>
          </p:nvPr>
        </p:nvSpPr>
        <p:spPr/>
        <p:txBody>
          <a:bodyPr/>
          <a:lstStyle/>
          <a:p>
            <a:r>
              <a:rPr lang="en-US"/>
              <a:t>Analytical Framework</a:t>
            </a:r>
          </a:p>
        </p:txBody>
      </p:sp>
    </p:spTree>
    <p:extLst>
      <p:ext uri="{BB962C8B-B14F-4D97-AF65-F5344CB8AC3E}">
        <p14:creationId xmlns:p14="http://schemas.microsoft.com/office/powerpoint/2010/main" val="1500444063"/>
      </p:ext>
    </p:extLst>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graphicFrame>
        <p:nvGraphicFramePr>
          <p:cNvPr id="4" name="Table 4">
            <a:extLst>
              <a:ext uri="{FF2B5EF4-FFF2-40B4-BE49-F238E27FC236}">
                <a16:creationId xmlns:a16="http://schemas.microsoft.com/office/drawing/2014/main" id="{CE0B4378-5735-486B-BD1E-A7E2AE79AC9E}"/>
              </a:ext>
            </a:extLst>
          </p:cNvPr>
          <p:cNvGraphicFramePr>
            <a:graphicFrameLocks noGrp="1"/>
          </p:cNvGraphicFramePr>
          <p:nvPr>
            <p:ph idx="1"/>
            <p:extLst>
              <p:ext uri="{D42A27DB-BD31-4B8C-83A1-F6EECF244321}">
                <p14:modId xmlns:p14="http://schemas.microsoft.com/office/powerpoint/2010/main" val="129804437"/>
              </p:ext>
            </p:extLst>
          </p:nvPr>
        </p:nvGraphicFramePr>
        <p:xfrm>
          <a:off x="559752" y="1983827"/>
          <a:ext cx="8024496" cy="3382978"/>
        </p:xfrm>
        <a:graphic>
          <a:graphicData uri="http://schemas.openxmlformats.org/drawingml/2006/table">
            <a:tbl>
              <a:tblPr firstRow="1" bandRow="1">
                <a:tableStyleId>{5C22544A-7EE6-4342-B048-85BDC9FD1C3A}</a:tableStyleId>
              </a:tblPr>
              <a:tblGrid>
                <a:gridCol w="2674832">
                  <a:extLst>
                    <a:ext uri="{9D8B030D-6E8A-4147-A177-3AD203B41FA5}">
                      <a16:colId xmlns:a16="http://schemas.microsoft.com/office/drawing/2014/main" val="1923930496"/>
                    </a:ext>
                  </a:extLst>
                </a:gridCol>
                <a:gridCol w="2674832">
                  <a:extLst>
                    <a:ext uri="{9D8B030D-6E8A-4147-A177-3AD203B41FA5}">
                      <a16:colId xmlns:a16="http://schemas.microsoft.com/office/drawing/2014/main" val="2908421145"/>
                    </a:ext>
                  </a:extLst>
                </a:gridCol>
                <a:gridCol w="2674832">
                  <a:extLst>
                    <a:ext uri="{9D8B030D-6E8A-4147-A177-3AD203B41FA5}">
                      <a16:colId xmlns:a16="http://schemas.microsoft.com/office/drawing/2014/main" val="529510789"/>
                    </a:ext>
                  </a:extLst>
                </a:gridCol>
              </a:tblGrid>
              <a:tr h="905559">
                <a:tc>
                  <a:txBody>
                    <a:bodyPr vert="horz" wrap="square"/>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algn="ctr"/>
                      <a:r>
                        <a:rPr lang="en-US" sz="2000">
                          <a:solidFill>
                            <a:schemeClr val="tx1"/>
                          </a:solidFill>
                        </a:rPr>
                        <a:t>Matter of</a:t>
                      </a:r>
                      <a:br>
                        <a:rPr lang="en-US" sz="2000">
                          <a:solidFill>
                            <a:schemeClr val="tx1"/>
                          </a:solidFill>
                        </a:rPr>
                      </a:br>
                      <a:r>
                        <a:rPr lang="en-US" sz="2000">
                          <a:solidFill>
                            <a:schemeClr val="tx1"/>
                          </a:solidFill>
                        </a:rPr>
                        <a:t>Public Concern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pPr algn="ctr"/>
                      <a:r>
                        <a:rPr lang="en-US" sz="2000">
                          <a:solidFill>
                            <a:schemeClr val="tx1"/>
                          </a:solidFill>
                        </a:rPr>
                        <a:t>Matter of</a:t>
                      </a:r>
                      <a:br>
                        <a:rPr lang="en-US" sz="2000">
                          <a:solidFill>
                            <a:schemeClr val="tx1"/>
                          </a:solidFill>
                        </a:rPr>
                      </a:br>
                      <a:r>
                        <a:rPr lang="en-US" sz="2000">
                          <a:solidFill>
                            <a:schemeClr val="tx1"/>
                          </a:solidFill>
                        </a:rPr>
                        <a:t>Private Concern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8796835"/>
                  </a:ext>
                </a:extLst>
              </a:tr>
              <a:tr h="1563019">
                <a:tc>
                  <a:txBody>
                    <a:bodyPr vert="horz" wrap="square"/>
                    <a:lstStyle/>
                    <a:p>
                      <a:r>
                        <a:rPr lang="en-US" b="1"/>
                        <a:t>Speaking as employee in official duties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r>
                        <a:rPr lang="en-US"/>
                        <a:t>Not protected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r>
                        <a:rPr lang="en-US"/>
                        <a:t>Not protected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1931199"/>
                  </a:ext>
                </a:extLst>
              </a:tr>
              <a:tr h="905559">
                <a:tc>
                  <a:txBody>
                    <a:bodyPr vert="horz" wrap="square"/>
                    <a:lstStyle/>
                    <a:p>
                      <a:r>
                        <a:rPr lang="en-US" b="1"/>
                        <a:t>Speaking as private citizen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r>
                        <a:rPr lang="en-US"/>
                        <a:t>Highest protection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vert="horz" wrap="square"/>
                    <a:lstStyle/>
                    <a:p>
                      <a:r>
                        <a:rPr lang="en-US"/>
                        <a:t>Possibly protected; if there is a work nexus, perform balancing 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6725260"/>
                  </a:ext>
                </a:extLst>
              </a:tr>
            </a:tbl>
          </a:graphicData>
        </a:graphic>
      </p:graphicFrame>
      <p:sp>
        <p:nvSpPr>
          <p:cNvPr id="3" name="Title 2">
            <a:extLst>
              <a:ext uri="{FF2B5EF4-FFF2-40B4-BE49-F238E27FC236}">
                <a16:creationId xmlns:a16="http://schemas.microsoft.com/office/drawing/2014/main" id="{FE8396BA-39AC-4DE2-9D08-E1525D961A56}"/>
              </a:ext>
            </a:extLst>
          </p:cNvPr>
          <p:cNvSpPr>
            <a:spLocks noGrp="1"/>
          </p:cNvSpPr>
          <p:nvPr>
            <p:ph type="title"/>
          </p:nvPr>
        </p:nvSpPr>
        <p:spPr/>
        <p:txBody>
          <a:bodyPr/>
          <a:lstStyle/>
          <a:p>
            <a:r>
              <a:rPr lang="en-US"/>
              <a:t>Analytical Framework</a:t>
            </a:r>
          </a:p>
        </p:txBody>
      </p:sp>
    </p:spTree>
    <p:extLst>
      <p:ext uri="{BB962C8B-B14F-4D97-AF65-F5344CB8AC3E}">
        <p14:creationId xmlns:p14="http://schemas.microsoft.com/office/powerpoint/2010/main" val="2093198336"/>
      </p:ext>
    </p:extLst>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83A143AC-76F9-4863-96A6-2F78CEC91157}"/>
              </a:ext>
            </a:extLst>
          </p:cNvPr>
          <p:cNvSpPr>
            <a:spLocks noGrp="1"/>
          </p:cNvSpPr>
          <p:nvPr>
            <p:ph idx="1"/>
          </p:nvPr>
        </p:nvSpPr>
        <p:spPr/>
        <p:txBody>
          <a:bodyPr/>
          <a:lstStyle/>
          <a:p>
            <a:r>
              <a:rPr lang="en-US" i="1"/>
              <a:t>Green v. Finkelstein, </a:t>
            </a:r>
            <a:r>
              <a:rPr lang="en-US"/>
              <a:t>2021 WL 395562 (S.D. Fl., Feb. 4, 2021)</a:t>
            </a:r>
          </a:p>
          <a:p>
            <a:r>
              <a:rPr lang="en-US"/>
              <a:t>Plaintiff was assistant public defender for Broward County</a:t>
            </a:r>
          </a:p>
          <a:p>
            <a:r>
              <a:rPr lang="en-US"/>
              <a:t>While employed, she campaigned to replace the retiring public defender.</a:t>
            </a:r>
          </a:p>
          <a:p>
            <a:r>
              <a:rPr lang="en-US"/>
              <a:t>She was actively engaged in speaking about “social justice issues” on the campaign trail.</a:t>
            </a:r>
          </a:p>
          <a:p>
            <a:r>
              <a:rPr lang="en-US"/>
              <a:t>The morning after her unsuccessful election, she was terminated.</a:t>
            </a:r>
          </a:p>
        </p:txBody>
      </p:sp>
      <p:sp>
        <p:nvSpPr>
          <p:cNvPr id="3" name="Title 2">
            <a:extLst>
              <a:ext uri="{FF2B5EF4-FFF2-40B4-BE49-F238E27FC236}">
                <a16:creationId xmlns:a16="http://schemas.microsoft.com/office/drawing/2014/main" id="{443677F5-A7E0-42C8-81E1-3C232591D228}"/>
              </a:ext>
            </a:extLst>
          </p:cNvPr>
          <p:cNvSpPr>
            <a:spLocks noGrp="1"/>
          </p:cNvSpPr>
          <p:nvPr>
            <p:ph type="title"/>
          </p:nvPr>
        </p:nvSpPr>
        <p:spPr/>
        <p:txBody>
          <a:bodyPr/>
          <a:lstStyle/>
          <a:p>
            <a:r>
              <a:rPr lang="en-US"/>
              <a:t>Case Example</a:t>
            </a:r>
          </a:p>
        </p:txBody>
      </p:sp>
    </p:spTree>
    <p:extLst>
      <p:ext uri="{BB962C8B-B14F-4D97-AF65-F5344CB8AC3E}">
        <p14:creationId xmlns:p14="http://schemas.microsoft.com/office/powerpoint/2010/main" val="1974538276"/>
      </p:ext>
    </p:extLst>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79A40C4C-1152-435C-86CA-FF52CDFF9622}"/>
              </a:ext>
            </a:extLst>
          </p:cNvPr>
          <p:cNvSpPr>
            <a:spLocks noGrp="1"/>
          </p:cNvSpPr>
          <p:nvPr>
            <p:ph idx="1"/>
          </p:nvPr>
        </p:nvSpPr>
        <p:spPr/>
        <p:txBody>
          <a:bodyPr/>
          <a:lstStyle/>
          <a:p>
            <a:r>
              <a:rPr lang="en-US"/>
              <a:t>Green alleged that her statement did not derive from her professional responsibilities but rather as her campaign. </a:t>
            </a:r>
          </a:p>
          <a:p>
            <a:r>
              <a:rPr lang="en-US"/>
              <a:t>Her statements on social justice implicate a matter of public concern.</a:t>
            </a:r>
          </a:p>
          <a:p>
            <a:r>
              <a:rPr lang="en-US"/>
              <a:t>Employer claimed the decision to terminate Green came from her “unprofessional conduct” but did not include specifics and did not allege an interest in limiting Green’s speech.</a:t>
            </a:r>
          </a:p>
        </p:txBody>
      </p:sp>
      <p:sp>
        <p:nvSpPr>
          <p:cNvPr id="3" name="Title 2">
            <a:extLst>
              <a:ext uri="{FF2B5EF4-FFF2-40B4-BE49-F238E27FC236}">
                <a16:creationId xmlns:a16="http://schemas.microsoft.com/office/drawing/2014/main" id="{E00A5A7B-F7B9-4A99-A849-5CFD8B71A6D8}"/>
              </a:ext>
            </a:extLst>
          </p:cNvPr>
          <p:cNvSpPr>
            <a:spLocks noGrp="1"/>
          </p:cNvSpPr>
          <p:nvPr>
            <p:ph type="title"/>
          </p:nvPr>
        </p:nvSpPr>
        <p:spPr/>
        <p:txBody>
          <a:bodyPr/>
          <a:lstStyle/>
          <a:p>
            <a:r>
              <a:rPr lang="en-US"/>
              <a:t>Case Example</a:t>
            </a:r>
          </a:p>
        </p:txBody>
      </p:sp>
    </p:spTree>
    <p:extLst>
      <p:ext uri="{BB962C8B-B14F-4D97-AF65-F5344CB8AC3E}">
        <p14:creationId xmlns:p14="http://schemas.microsoft.com/office/powerpoint/2010/main" val="1764320116"/>
      </p:ext>
    </p:extLst>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20C8F136-4313-4D6D-A64B-292E346E6C29}"/>
              </a:ext>
            </a:extLst>
          </p:cNvPr>
          <p:cNvSpPr>
            <a:spLocks noGrp="1"/>
          </p:cNvSpPr>
          <p:nvPr>
            <p:ph idx="1"/>
          </p:nvPr>
        </p:nvSpPr>
        <p:spPr>
          <a:xfrm>
            <a:off x="559180" y="1889159"/>
            <a:ext cx="8229600" cy="4050115"/>
          </a:xfrm>
        </p:spPr>
        <p:txBody>
          <a:bodyPr/>
          <a:lstStyle/>
          <a:p>
            <a:r>
              <a:rPr lang="en-US" i="1"/>
              <a:t>Trinidad v. Sch. City of E. Chicago</a:t>
            </a:r>
            <a:r>
              <a:rPr lang="en-US"/>
              <a:t>, 2021 WL 534802 (N.D. Indiana, Feb. 12, 2021)</a:t>
            </a:r>
          </a:p>
          <a:p>
            <a:r>
              <a:rPr lang="en-US"/>
              <a:t>Plaintiff was a paraprofessional for English learners who began smelling a chemical odor in a certain classroom.</a:t>
            </a:r>
          </a:p>
          <a:p>
            <a:r>
              <a:rPr lang="en-US"/>
              <a:t>Her eyes burned and she felt lightheaded but did not suffer severe symptoms.</a:t>
            </a:r>
          </a:p>
          <a:p>
            <a:r>
              <a:rPr lang="en-US"/>
              <a:t>She smelled the odor on and off for about two weeks, and it got stronger on the next week.</a:t>
            </a:r>
          </a:p>
          <a:p>
            <a:r>
              <a:rPr lang="en-US"/>
              <a:t>She posted on Facebook about the chemical odor in the building and resulting symptoms students and staff were suffering.</a:t>
            </a:r>
          </a:p>
        </p:txBody>
      </p:sp>
      <p:sp>
        <p:nvSpPr>
          <p:cNvPr id="3" name="Title 2">
            <a:extLst>
              <a:ext uri="{FF2B5EF4-FFF2-40B4-BE49-F238E27FC236}">
                <a16:creationId xmlns:a16="http://schemas.microsoft.com/office/drawing/2014/main" id="{7217928A-F8AC-4756-8221-D2EEA51CD06D}"/>
              </a:ext>
            </a:extLst>
          </p:cNvPr>
          <p:cNvSpPr>
            <a:spLocks noGrp="1"/>
          </p:cNvSpPr>
          <p:nvPr>
            <p:ph type="title"/>
          </p:nvPr>
        </p:nvSpPr>
        <p:spPr/>
        <p:txBody>
          <a:bodyPr/>
          <a:lstStyle/>
          <a:p>
            <a:r>
              <a:rPr lang="en-US"/>
              <a:t>Case Example</a:t>
            </a:r>
          </a:p>
        </p:txBody>
      </p:sp>
    </p:spTree>
    <p:extLst>
      <p:ext uri="{BB962C8B-B14F-4D97-AF65-F5344CB8AC3E}">
        <p14:creationId xmlns:p14="http://schemas.microsoft.com/office/powerpoint/2010/main" val="4236841058"/>
      </p:ext>
    </p:extLst>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30E8319A-F127-4547-A58F-CA20F32E560C}"/>
              </a:ext>
            </a:extLst>
          </p:cNvPr>
          <p:cNvSpPr>
            <a:spLocks noGrp="1"/>
          </p:cNvSpPr>
          <p:nvPr>
            <p:ph idx="1"/>
          </p:nvPr>
        </p:nvSpPr>
        <p:spPr>
          <a:xfrm>
            <a:off x="457200" y="1925253"/>
            <a:ext cx="8229600" cy="4050115"/>
          </a:xfrm>
        </p:spPr>
        <p:txBody>
          <a:bodyPr/>
          <a:lstStyle/>
          <a:p>
            <a:r>
              <a:rPr lang="en-US"/>
              <a:t>Court found her speech did not “owe its existence” to plaintiff’s duties and so she was speaking as a “private citizen.”</a:t>
            </a:r>
          </a:p>
          <a:p>
            <a:r>
              <a:rPr lang="en-US"/>
              <a:t>District argued the balancing of interests was in their favor because her statements were false and made with reckless disregard for the truth.</a:t>
            </a:r>
          </a:p>
          <a:p>
            <a:r>
              <a:rPr lang="en-US"/>
              <a:t>Court found they failed to show that she lied and failed to show that they conducted an adequate investigation in order to believe her statements were false.</a:t>
            </a:r>
          </a:p>
        </p:txBody>
      </p:sp>
      <p:sp>
        <p:nvSpPr>
          <p:cNvPr id="3" name="Title 2">
            <a:extLst>
              <a:ext uri="{FF2B5EF4-FFF2-40B4-BE49-F238E27FC236}">
                <a16:creationId xmlns:a16="http://schemas.microsoft.com/office/drawing/2014/main" id="{96770C54-FFD2-4686-A54D-2450CF03F52D}"/>
              </a:ext>
            </a:extLst>
          </p:cNvPr>
          <p:cNvSpPr>
            <a:spLocks noGrp="1"/>
          </p:cNvSpPr>
          <p:nvPr>
            <p:ph type="title"/>
          </p:nvPr>
        </p:nvSpPr>
        <p:spPr/>
        <p:txBody>
          <a:bodyPr/>
          <a:lstStyle/>
          <a:p>
            <a:r>
              <a:rPr lang="en-US"/>
              <a:t>Case Example</a:t>
            </a:r>
          </a:p>
        </p:txBody>
      </p:sp>
    </p:spTree>
    <p:extLst>
      <p:ext uri="{BB962C8B-B14F-4D97-AF65-F5344CB8AC3E}">
        <p14:creationId xmlns:p14="http://schemas.microsoft.com/office/powerpoint/2010/main" val="2187315145"/>
      </p:ext>
    </p:ext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13" name="Content Placeholder 12"/>
          <p:cNvSpPr>
            <a:spLocks noGrp="1"/>
          </p:cNvSpPr>
          <p:nvPr>
            <p:ph idx="1"/>
          </p:nvPr>
        </p:nvSpPr>
        <p:spPr>
          <a:xfrm>
            <a:off x="3476674" y="2314807"/>
            <a:ext cx="5667306" cy="3985503"/>
          </a:xfrm>
        </p:spPr>
        <p:txBody>
          <a:bodyPr vert="horz" lIns="91440" tIns="45720" rIns="91440" bIns="45720" rtlCol="0">
            <a:noAutofit/>
          </a:bodyPr>
          <a:lstStyle/>
          <a:p>
            <a:pPr marL="0" indent="0" algn="ctr">
              <a:buNone/>
            </a:pPr>
            <a:r>
              <a:rPr lang="en-US" sz="2200" b="1">
                <a:solidFill>
                  <a:schemeClr val="bg2">
                    <a:lumMod val="10000"/>
                  </a:schemeClr>
                </a:solidFill>
                <a:latin typeface="Arial" panose="020b0604020202020204" pitchFamily="34" charset="0"/>
                <a:cs typeface="Arial" panose="020b0604020202020204" pitchFamily="34" charset="0"/>
              </a:rPr>
              <a:t>For over 130 years,</a:t>
            </a:r>
            <a:br>
              <a:rPr lang="en-US" sz="2200">
                <a:solidFill>
                  <a:schemeClr val="bg2">
                    <a:lumMod val="10000"/>
                  </a:schemeClr>
                </a:solidFill>
                <a:latin typeface="Arial" panose="020b0604020202020204" pitchFamily="34" charset="0"/>
                <a:cs typeface="Arial" panose="020b0604020202020204" pitchFamily="34" charset="0"/>
              </a:rPr>
            </a:br>
            <a:r>
              <a:rPr lang="en-US" sz="2200">
                <a:solidFill>
                  <a:schemeClr val="bg2">
                    <a:lumMod val="10000"/>
                  </a:schemeClr>
                </a:solidFill>
                <a:latin typeface="Arial" panose="020b0604020202020204" pitchFamily="34" charset="0"/>
                <a:cs typeface="Arial" panose="020b0604020202020204" pitchFamily="34" charset="0"/>
              </a:rPr>
              <a:t>Ahlers &amp; Cooney has represented</a:t>
            </a:r>
            <a:br>
              <a:rPr lang="en-US" sz="2200">
                <a:solidFill>
                  <a:schemeClr val="bg2">
                    <a:lumMod val="10000"/>
                  </a:schemeClr>
                </a:solidFill>
                <a:latin typeface="Arial" panose="020b0604020202020204" pitchFamily="34" charset="0"/>
                <a:cs typeface="Arial" panose="020b0604020202020204" pitchFamily="34" charset="0"/>
              </a:rPr>
            </a:br>
            <a:r>
              <a:rPr lang="en-US" sz="2200">
                <a:solidFill>
                  <a:schemeClr val="bg2">
                    <a:lumMod val="10000"/>
                  </a:schemeClr>
                </a:solidFill>
                <a:latin typeface="Arial" panose="020b0604020202020204" pitchFamily="34" charset="0"/>
                <a:cs typeface="Arial" panose="020b0604020202020204" pitchFamily="34" charset="0"/>
              </a:rPr>
              <a:t>educational institutions, municipalities, </a:t>
            </a:r>
            <a:br>
              <a:rPr lang="en-US" sz="2200">
                <a:solidFill>
                  <a:schemeClr val="bg2">
                    <a:lumMod val="10000"/>
                  </a:schemeClr>
                </a:solidFill>
                <a:latin typeface="Arial" panose="020b0604020202020204" pitchFamily="34" charset="0"/>
                <a:cs typeface="Arial" panose="020b0604020202020204" pitchFamily="34" charset="0"/>
              </a:rPr>
            </a:br>
            <a:r>
              <a:rPr lang="en-US" sz="2200">
                <a:solidFill>
                  <a:schemeClr val="bg2">
                    <a:lumMod val="10000"/>
                  </a:schemeClr>
                </a:solidFill>
                <a:latin typeface="Arial" panose="020b0604020202020204" pitchFamily="34" charset="0"/>
                <a:cs typeface="Arial" panose="020b0604020202020204" pitchFamily="34" charset="0"/>
              </a:rPr>
              <a:t>and private entities.</a:t>
            </a:r>
          </a:p>
          <a:p>
            <a:pPr marL="0" indent="0" algn="ctr">
              <a:buNone/>
            </a:pPr>
            <a:endParaRPr lang="en-US" sz="1400">
              <a:solidFill>
                <a:schemeClr val="bg2">
                  <a:lumMod val="10000"/>
                </a:schemeClr>
              </a:solidFill>
              <a:latin typeface="Arial" panose="020b0604020202020204" pitchFamily="34" charset="0"/>
              <a:cs typeface="Arial" panose="020b0604020202020204" pitchFamily="34" charset="0"/>
            </a:endParaRPr>
          </a:p>
          <a:p>
            <a:pPr marL="0" indent="0" algn="ctr">
              <a:buNone/>
            </a:pPr>
            <a:r>
              <a:rPr lang="en-US" sz="2200" b="1">
                <a:solidFill>
                  <a:schemeClr val="bg2">
                    <a:lumMod val="10000"/>
                  </a:schemeClr>
                </a:solidFill>
                <a:latin typeface="Arial" panose="020b0604020202020204" pitchFamily="34" charset="0"/>
                <a:cs typeface="Arial" panose="020b0604020202020204" pitchFamily="34" charset="0"/>
              </a:rPr>
              <a:t>Employment Law Practice Group</a:t>
            </a:r>
            <a:br>
              <a:rPr lang="en-US" sz="2200">
                <a:solidFill>
                  <a:schemeClr val="bg2">
                    <a:lumMod val="10000"/>
                  </a:schemeClr>
                </a:solidFill>
                <a:latin typeface="Arial" panose="020b0604020202020204" pitchFamily="34" charset="0"/>
                <a:cs typeface="Arial" panose="020b0604020202020204" pitchFamily="34" charset="0"/>
              </a:rPr>
            </a:br>
            <a:r>
              <a:rPr lang="en-US" sz="2000">
                <a:solidFill>
                  <a:schemeClr val="bg2">
                    <a:lumMod val="10000"/>
                  </a:schemeClr>
                </a:solidFill>
              </a:rPr>
              <a:t>Our attorneys are always prepared to</a:t>
            </a:r>
            <a:br>
              <a:rPr lang="en-US" sz="2000">
                <a:solidFill>
                  <a:schemeClr val="bg2">
                    <a:lumMod val="10000"/>
                  </a:schemeClr>
                </a:solidFill>
              </a:rPr>
            </a:br>
            <a:r>
              <a:rPr lang="en-US" sz="2000">
                <a:solidFill>
                  <a:schemeClr val="bg2">
                    <a:lumMod val="10000"/>
                  </a:schemeClr>
                </a:solidFill>
              </a:rPr>
              <a:t>respond to the constantly expanding array </a:t>
            </a:r>
            <a:br>
              <a:rPr lang="en-US" sz="2000">
                <a:solidFill>
                  <a:schemeClr val="bg2">
                    <a:lumMod val="10000"/>
                  </a:schemeClr>
                </a:solidFill>
              </a:rPr>
            </a:br>
            <a:r>
              <a:rPr lang="en-US" sz="2000">
                <a:solidFill>
                  <a:schemeClr val="bg2">
                    <a:lumMod val="10000"/>
                  </a:schemeClr>
                </a:solidFill>
              </a:rPr>
              <a:t>of complex legal issues that surround the employer-employee relationship.</a:t>
            </a:r>
          </a:p>
          <a:p>
            <a:pPr marL="0" indent="0" algn="ctr">
              <a:buNone/>
            </a:pPr>
            <a:br>
              <a:rPr lang="en-US">
                <a:solidFill>
                  <a:schemeClr val="bg2">
                    <a:lumMod val="10000"/>
                  </a:schemeClr>
                </a:solidFill>
              </a:rPr>
            </a:br>
            <a:r>
              <a:rPr lang="en-US" sz="2200" b="1">
                <a:solidFill>
                  <a:schemeClr val="bg2">
                    <a:lumMod val="10000"/>
                  </a:schemeClr>
                </a:solidFill>
              </a:rPr>
              <a:t>www.ahlerslaw.com </a:t>
            </a:r>
            <a:endParaRPr lang="en-US" sz="2200" b="1">
              <a:solidFill>
                <a:schemeClr val="bg2">
                  <a:lumMod val="10000"/>
                </a:schemeClr>
              </a:solidFill>
              <a:latin typeface="Arial" panose="020b0604020202020204" pitchFamily="34" charset="0"/>
              <a:cs typeface="Arial" panose="020b0604020202020204" pitchFamily="34" charset="0"/>
            </a:endParaRPr>
          </a:p>
        </p:txBody>
      </p:sp>
      <p:sp>
        <p:nvSpPr>
          <p:cNvPr id="12" name="Title 11"/>
          <p:cNvSpPr>
            <a:spLocks noGrp="1"/>
          </p:cNvSpPr>
          <p:nvPr>
            <p:ph type="title"/>
          </p:nvPr>
        </p:nvSpPr>
        <p:spPr>
          <a:xfrm>
            <a:off x="3724072" y="629268"/>
            <a:ext cx="4939868" cy="1286160"/>
          </a:xfrm>
        </p:spPr>
        <p:txBody>
          <a:bodyPr vert="horz" lIns="91440" tIns="45720" rIns="91440" bIns="45720" rtlCol="0" anchor="b">
            <a:normAutofit/>
          </a:bodyPr>
          <a:lstStyle/>
          <a:p>
            <a:pPr algn="ctr"/>
            <a:r>
              <a:rPr lang="en-US" sz="4100" b="1">
                <a:solidFill>
                  <a:srgbClr val="0070C0"/>
                </a:solidFill>
                <a:latin typeface="Arial" panose="020b0604020202020204" pitchFamily="34" charset="0"/>
                <a:cs typeface="Arial" panose="020b0604020202020204" pitchFamily="34" charset="0"/>
              </a:rPr>
              <a:t>Overview </a:t>
            </a:r>
            <a:br>
              <a:rPr lang="en-US" sz="4100" b="1">
                <a:solidFill>
                  <a:srgbClr val="0070C0"/>
                </a:solidFill>
                <a:latin typeface="Arial" panose="020b0604020202020204" pitchFamily="34" charset="0"/>
                <a:cs typeface="Arial" panose="020b0604020202020204" pitchFamily="34" charset="0"/>
              </a:rPr>
            </a:br>
            <a:r>
              <a:rPr lang="en-US" sz="4100" b="1">
                <a:solidFill>
                  <a:srgbClr val="0070C0"/>
                </a:solidFill>
                <a:latin typeface="Arial" panose="020b0604020202020204" pitchFamily="34" charset="0"/>
                <a:cs typeface="Arial" panose="020b0604020202020204" pitchFamily="34" charset="0"/>
              </a:rPr>
              <a:t>Ahlers &amp; Cooney</a:t>
            </a:r>
          </a:p>
        </p:txBody>
      </p:sp>
      <p:pic>
        <p:nvPicPr>
          <p:cNvPr id="4" name="img" descr="75e02fd2c7238cffdb31bebf60531fd959173f15">
            <a:extLst>
              <a:ext uri="{FF2B5EF4-FFF2-40B4-BE49-F238E27FC236}">
                <a16:creationId xmlns:a16="http://schemas.microsoft.com/office/drawing/2014/main" id="{0DC638E4-B6DE-4497-B452-C6758AA83954}"/>
              </a:ext>
            </a:extLst>
          </p:cNvPr>
          <p:cNvPicPr/>
          <p:nvPr/>
        </p:nvPicPr>
        <p:blipFill>
          <a:blip r:embed="rId3">
            <a:extLst>
              <a:ext uri="{28A0092B-C50C-407E-A947-70E740481C1C}">
                <a14:useLocalDpi xmlns:a14="http://schemas.microsoft.com/office/drawing/2010/main" val="0"/>
              </a:ext>
            </a:extLst>
          </a:blip>
          <a:srcRect l="12350" r="11417"/>
          <a:stretch>
            <a:fillRect/>
          </a:stretch>
        </p:blipFill>
        <p:spPr bwMode="auto">
          <a:xfrm>
            <a:off x="20" y="10"/>
            <a:ext cx="3476673" cy="6857990"/>
          </a:xfrm>
          <a:prstGeom prst="rect">
            <a:avLst/>
          </a:prstGeom>
          <a:noFill/>
          <a:effectLst/>
        </p:spPr>
      </p:pic>
    </p:spTree>
    <p:extLst>
      <p:ext uri="{BB962C8B-B14F-4D97-AF65-F5344CB8AC3E}">
        <p14:creationId xmlns:p14="http://schemas.microsoft.com/office/powerpoint/2010/main" val="4205057126"/>
      </p:ext>
    </p:extLst>
  </p:cSld>
  <p:clrMapOvr>
    <a:masterClrMapping/>
  </p:clrMapOvr>
  <p:transition spd="slow">
    <p:push dir="u"/>
  </p:transition>
  <p:timing/>
</p:sld>
</file>

<file path=ppt/slides/slide2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4" name="Picture 3">
            <a:extLst>
              <a:ext uri="{FF2B5EF4-FFF2-40B4-BE49-F238E27FC236}">
                <a16:creationId xmlns:a16="http://schemas.microsoft.com/office/drawing/2014/main" id="{76C278EA-8608-406A-96EB-8D26181EB879}"/>
              </a:ext>
            </a:extLst>
          </p:cNvPr>
          <p:cNvPicPr>
            <a:picLocks noChangeAspect="1"/>
          </p:cNvPicPr>
          <p:nvPr/>
        </p:nvPicPr>
        <p:blipFill>
          <a:blip r:embed="rId3"/>
          <a:stretch>
            <a:fillRect/>
          </a:stretch>
        </p:blipFill>
        <p:spPr>
          <a:xfrm>
            <a:off x="1556321" y="709509"/>
            <a:ext cx="6031358" cy="5438982"/>
          </a:xfrm>
          <a:prstGeom prst="rect">
            <a:avLst/>
          </a:prstGeom>
        </p:spPr>
      </p:pic>
    </p:spTree>
    <p:extLst>
      <p:ext uri="{BB962C8B-B14F-4D97-AF65-F5344CB8AC3E}">
        <p14:creationId xmlns:p14="http://schemas.microsoft.com/office/powerpoint/2010/main" val="1207809308"/>
      </p:ext>
    </p:extLst>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5" name="Content Placeholder 4"/>
          <p:cNvSpPr>
            <a:spLocks noGrp="1"/>
          </p:cNvSpPr>
          <p:nvPr>
            <p:ph idx="1"/>
          </p:nvPr>
        </p:nvSpPr>
        <p:spPr>
          <a:xfrm>
            <a:off x="559180" y="1547446"/>
            <a:ext cx="8025640" cy="4689581"/>
          </a:xfrm>
        </p:spPr>
        <p:txBody>
          <a:bodyPr/>
          <a:lstStyle/>
          <a:p>
            <a:endParaRPr lang="en-US" sz="2400"/>
          </a:p>
          <a:p>
            <a:r>
              <a:rPr lang="en-US" sz="2400"/>
              <a:t>Differences between Public and Non-public Employers</a:t>
            </a:r>
          </a:p>
          <a:p>
            <a:pPr lvl="1"/>
            <a:r>
              <a:rPr lang="en-US" sz="2400"/>
              <a:t>Private employers—limited freedom of speech protections</a:t>
            </a:r>
          </a:p>
          <a:p>
            <a:pPr lvl="2"/>
            <a:r>
              <a:rPr lang="en-US"/>
              <a:t>Employers have more latitude to ban social media usage that would reflect poorly on the company or the employee.  (note NLRA)</a:t>
            </a:r>
          </a:p>
          <a:p>
            <a:pPr lvl="1"/>
            <a:r>
              <a:rPr lang="en-US" sz="2400"/>
              <a:t>Public employees—pesky First Amendment—prevents “the Government” from interfering with freedom of speech.  </a:t>
            </a:r>
          </a:p>
          <a:p>
            <a:pPr lvl="2"/>
            <a:r>
              <a:rPr lang="en-US"/>
              <a:t>This impacts the extent public employers can go on prohibiting the content of social media posts.</a:t>
            </a:r>
          </a:p>
        </p:txBody>
      </p:sp>
      <p:pic>
        <p:nvPicPr>
          <p:cNvPr id="1026" name="Picture 2" descr="See the source image">
            <a:extLst>
              <a:ext uri="{FF2B5EF4-FFF2-40B4-BE49-F238E27FC236}">
                <a16:creationId xmlns:a16="http://schemas.microsoft.com/office/drawing/2014/main" id="{D9C4D69C-7A0D-4333-B431-83FC886B4B76}"/>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tretch>
            <a:fillRect/>
          </a:stretch>
        </p:blipFill>
        <p:spPr bwMode="auto">
          <a:xfrm rot="468857">
            <a:off x="5947013" y="349047"/>
            <a:ext cx="2855013" cy="160445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a:t>Social Media Policies</a:t>
            </a:r>
          </a:p>
        </p:txBody>
      </p:sp>
    </p:spTree>
    <p:extLst>
      <p:ext uri="{BB962C8B-B14F-4D97-AF65-F5344CB8AC3E}">
        <p14:creationId xmlns:p14="http://schemas.microsoft.com/office/powerpoint/2010/main" val="2809076212"/>
      </p:ext>
    </p:extLst>
  </p:cSld>
  <p:clrMapOvr>
    <a:masterClrMapping/>
  </p:clrMapOvr>
  <p:transition/>
  <p:timing/>
</p:sld>
</file>

<file path=ppt/slides/slide2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5" name="Content Placeholder 4"/>
          <p:cNvSpPr>
            <a:spLocks noGrp="1"/>
          </p:cNvSpPr>
          <p:nvPr>
            <p:ph idx="1"/>
          </p:nvPr>
        </p:nvSpPr>
        <p:spPr>
          <a:xfrm>
            <a:off x="559180" y="1793522"/>
            <a:ext cx="8025640" cy="4443505"/>
          </a:xfrm>
        </p:spPr>
        <p:txBody>
          <a:bodyPr/>
          <a:lstStyle/>
          <a:p>
            <a:r>
              <a:rPr lang="en-US" sz="2400"/>
              <a:t>Do’s &amp; Don’ts with Social Media Policies</a:t>
            </a:r>
          </a:p>
          <a:p>
            <a:r>
              <a:rPr lang="en-US" sz="2400"/>
              <a:t>Define “social media”</a:t>
            </a:r>
          </a:p>
          <a:p>
            <a:pPr lvl="1"/>
            <a:r>
              <a:rPr lang="en-US" sz="2400"/>
              <a:t>Example: Any form of online publication or presence that allows interactive communication, including, but not limited to, social networking sites such as Facebook, Twitter, Instagram, </a:t>
            </a:r>
            <a:r>
              <a:rPr lang="en-US" sz="2400" u="sng"/>
              <a:t>or similar sites now and in the future</a:t>
            </a:r>
          </a:p>
          <a:p>
            <a:pPr lvl="1"/>
            <a:r>
              <a:rPr lang="en-US" sz="2400"/>
              <a:t>Can include personal web pages or blogs, networking sites, online games, and electronic messaging</a:t>
            </a:r>
          </a:p>
        </p:txBody>
      </p:sp>
      <p:pic>
        <p:nvPicPr>
          <p:cNvPr id="1026" name="Picture 2" descr="See the source image">
            <a:extLst>
              <a:ext uri="{FF2B5EF4-FFF2-40B4-BE49-F238E27FC236}">
                <a16:creationId xmlns:a16="http://schemas.microsoft.com/office/drawing/2014/main" id="{D9C4D69C-7A0D-4333-B431-83FC886B4B76}"/>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tretch>
            <a:fillRect/>
          </a:stretch>
        </p:blipFill>
        <p:spPr bwMode="auto">
          <a:xfrm rot="468857">
            <a:off x="6056076" y="331962"/>
            <a:ext cx="2855013" cy="160445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a:t>Social Media Policies</a:t>
            </a:r>
          </a:p>
        </p:txBody>
      </p:sp>
    </p:spTree>
    <p:extLst>
      <p:ext uri="{BB962C8B-B14F-4D97-AF65-F5344CB8AC3E}">
        <p14:creationId xmlns:p14="http://schemas.microsoft.com/office/powerpoint/2010/main" val="1763985087"/>
      </p:ext>
    </p:extLst>
  </p:cSld>
  <p:clrMapOvr>
    <a:masterClrMapping/>
  </p:clrMapOvr>
  <p:transition/>
  <p:timing/>
</p:sld>
</file>

<file path=ppt/slides/slide2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E2D5A746-9313-4C5E-BB7E-8C17F6CB89FF}"/>
              </a:ext>
            </a:extLst>
          </p:cNvPr>
          <p:cNvSpPr>
            <a:spLocks noGrp="1"/>
          </p:cNvSpPr>
          <p:nvPr>
            <p:ph idx="1"/>
          </p:nvPr>
        </p:nvSpPr>
        <p:spPr>
          <a:xfrm>
            <a:off x="668243" y="1674056"/>
            <a:ext cx="8229600" cy="4259644"/>
          </a:xfrm>
        </p:spPr>
        <p:txBody>
          <a:bodyPr/>
          <a:lstStyle/>
          <a:p>
            <a:r>
              <a:rPr lang="en-US"/>
              <a:t>Do not prohibit all use of media by employees</a:t>
            </a:r>
          </a:p>
          <a:p>
            <a:pPr lvl="1"/>
            <a:r>
              <a:rPr lang="en-US"/>
              <a:t>Overly broad prohibitions, like prohibiting discussion of employment conditions, is not allowed</a:t>
            </a:r>
          </a:p>
          <a:p>
            <a:r>
              <a:rPr lang="en-US"/>
              <a:t>Establish protocols and expectations for use of social media</a:t>
            </a:r>
          </a:p>
          <a:p>
            <a:pPr lvl="1"/>
            <a:r>
              <a:rPr lang="en-US"/>
              <a:t>Accessing social media </a:t>
            </a:r>
            <a:br>
              <a:rPr lang="en-US"/>
            </a:br>
            <a:r>
              <a:rPr lang="en-US"/>
              <a:t>during work hours</a:t>
            </a:r>
          </a:p>
          <a:p>
            <a:pPr lvl="1"/>
            <a:r>
              <a:rPr lang="en-US"/>
              <a:t>Prohibiting harassment </a:t>
            </a:r>
            <a:br>
              <a:rPr lang="en-US"/>
            </a:br>
            <a:r>
              <a:rPr lang="en-US"/>
              <a:t>or discrimination</a:t>
            </a:r>
          </a:p>
          <a:p>
            <a:pPr lvl="1"/>
            <a:r>
              <a:rPr lang="en-US"/>
              <a:t>Confidentiality</a:t>
            </a:r>
          </a:p>
          <a:p>
            <a:r>
              <a:rPr lang="en-US"/>
              <a:t>Be consistent in your application of			    policy and discipline approaches</a:t>
            </a:r>
          </a:p>
        </p:txBody>
      </p:sp>
      <p:sp>
        <p:nvSpPr>
          <p:cNvPr id="3" name="Title 2">
            <a:extLst>
              <a:ext uri="{FF2B5EF4-FFF2-40B4-BE49-F238E27FC236}">
                <a16:creationId xmlns:a16="http://schemas.microsoft.com/office/drawing/2014/main" id="{D4F408E4-DBB4-4A4C-8820-5259714F5B23}"/>
              </a:ext>
            </a:extLst>
          </p:cNvPr>
          <p:cNvSpPr>
            <a:spLocks noGrp="1"/>
          </p:cNvSpPr>
          <p:nvPr>
            <p:ph type="title"/>
          </p:nvPr>
        </p:nvSpPr>
        <p:spPr/>
        <p:txBody>
          <a:bodyPr/>
          <a:lstStyle/>
          <a:p>
            <a:r>
              <a:rPr lang="en-US"/>
              <a:t>Social Media Policies</a:t>
            </a:r>
          </a:p>
        </p:txBody>
      </p:sp>
      <p:pic>
        <p:nvPicPr>
          <p:cNvPr id="4" name="Picture 2" descr="See the source image">
            <a:extLst>
              <a:ext uri="{FF2B5EF4-FFF2-40B4-BE49-F238E27FC236}">
                <a16:creationId xmlns:a16="http://schemas.microsoft.com/office/drawing/2014/main" id="{B35D8C90-082E-46AD-BA59-7C421B8F7A9A}"/>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tretch>
            <a:fillRect/>
          </a:stretch>
        </p:blipFill>
        <p:spPr bwMode="auto">
          <a:xfrm rot="20919999">
            <a:off x="5704677" y="3722362"/>
            <a:ext cx="3161936" cy="177694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1334903"/>
      </p:ext>
    </p:extLst>
  </p:cSld>
  <p:clrMapOvr>
    <a:masterClrMapping/>
  </p:clrMapOvr>
  <p:transition/>
  <p:timing/>
</p:sld>
</file>

<file path=ppt/slides/slide2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437AC016-5033-413A-A49B-A93718F78065}"/>
              </a:ext>
            </a:extLst>
          </p:cNvPr>
          <p:cNvSpPr>
            <a:spLocks noGrp="1"/>
          </p:cNvSpPr>
          <p:nvPr>
            <p:ph idx="1"/>
          </p:nvPr>
        </p:nvSpPr>
        <p:spPr>
          <a:xfrm>
            <a:off x="559180" y="1793522"/>
            <a:ext cx="8229600" cy="4050115"/>
          </a:xfrm>
        </p:spPr>
        <p:txBody>
          <a:bodyPr/>
          <a:lstStyle/>
          <a:p>
            <a:r>
              <a:rPr lang="en-US"/>
              <a:t>Do not allow posted content that is defamatory or obscene, or which constitutes an incitement to imminent violence or a true threat, or which violates copyright or intellectual property laws</a:t>
            </a:r>
          </a:p>
          <a:p>
            <a:r>
              <a:rPr lang="en-US"/>
              <a:t>Notify employees that inappropriate use of social media may be subject to disciplinary action</a:t>
            </a:r>
          </a:p>
          <a:p>
            <a:r>
              <a:rPr lang="en-US"/>
              <a:t>Determine select staff members to act as representatives or spokespersons on social media</a:t>
            </a:r>
          </a:p>
          <a:p>
            <a:endParaRPr lang="en-US"/>
          </a:p>
        </p:txBody>
      </p:sp>
      <p:sp>
        <p:nvSpPr>
          <p:cNvPr id="3" name="Title 2">
            <a:extLst>
              <a:ext uri="{FF2B5EF4-FFF2-40B4-BE49-F238E27FC236}">
                <a16:creationId xmlns:a16="http://schemas.microsoft.com/office/drawing/2014/main" id="{ECC775AB-57CB-468D-A288-3634B55401C8}"/>
              </a:ext>
            </a:extLst>
          </p:cNvPr>
          <p:cNvSpPr>
            <a:spLocks noGrp="1"/>
          </p:cNvSpPr>
          <p:nvPr>
            <p:ph type="title"/>
          </p:nvPr>
        </p:nvSpPr>
        <p:spPr/>
        <p:txBody>
          <a:bodyPr/>
          <a:lstStyle/>
          <a:p>
            <a:r>
              <a:rPr lang="en-US"/>
              <a:t>Social Media Policies</a:t>
            </a:r>
          </a:p>
        </p:txBody>
      </p:sp>
      <p:pic>
        <p:nvPicPr>
          <p:cNvPr id="4" name="Picture 2" descr="See the source image">
            <a:extLst>
              <a:ext uri="{FF2B5EF4-FFF2-40B4-BE49-F238E27FC236}">
                <a16:creationId xmlns:a16="http://schemas.microsoft.com/office/drawing/2014/main" id="{16A9F0AA-C5C5-4BC2-89E2-99E16FBB7DC7}"/>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tretch>
            <a:fillRect/>
          </a:stretch>
        </p:blipFill>
        <p:spPr bwMode="auto">
          <a:xfrm rot="20978796">
            <a:off x="1215656" y="4967349"/>
            <a:ext cx="2586909" cy="145378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680881"/>
      </p:ext>
    </p:extLst>
  </p:cSld>
  <p:clrMapOvr>
    <a:masterClrMapping/>
  </p:clrMapOvr>
  <p:transition/>
  <p:timing/>
</p:sld>
</file>

<file path=ppt/slides/slide2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78C07D5C-54D7-4F81-B87B-625DADF2034E}"/>
              </a:ext>
            </a:extLst>
          </p:cNvPr>
          <p:cNvSpPr>
            <a:spLocks noGrp="1"/>
          </p:cNvSpPr>
          <p:nvPr>
            <p:ph idx="1"/>
          </p:nvPr>
        </p:nvSpPr>
        <p:spPr>
          <a:xfrm>
            <a:off x="559180" y="1793522"/>
            <a:ext cx="8229600" cy="4050115"/>
          </a:xfrm>
        </p:spPr>
        <p:txBody>
          <a:bodyPr/>
          <a:lstStyle/>
          <a:p>
            <a:r>
              <a:rPr lang="en-US" sz="2400"/>
              <a:t>Search of employee technology </a:t>
            </a:r>
            <a:br>
              <a:rPr lang="en-US" sz="2400"/>
            </a:br>
            <a:r>
              <a:rPr lang="en-US" sz="2400"/>
              <a:t>by public employers involves the </a:t>
            </a:r>
            <a:br>
              <a:rPr lang="en-US" sz="2400"/>
            </a:br>
            <a:r>
              <a:rPr lang="en-US" sz="2400"/>
              <a:t>Fourth Amendment prohibition </a:t>
            </a:r>
            <a:br>
              <a:rPr lang="en-US" sz="2400"/>
            </a:br>
            <a:r>
              <a:rPr lang="en-US" sz="2400"/>
              <a:t>against unreasonable searches </a:t>
            </a:r>
            <a:br>
              <a:rPr lang="en-US" sz="2400"/>
            </a:br>
            <a:r>
              <a:rPr lang="en-US" sz="2400"/>
              <a:t>and seizures</a:t>
            </a:r>
          </a:p>
          <a:p>
            <a:r>
              <a:rPr lang="en-US" sz="2400"/>
              <a:t>Scope of Fourth Amendment protection generally comes down to reasonableness of the expectation of privacy, based on:</a:t>
            </a:r>
          </a:p>
          <a:p>
            <a:pPr lvl="1"/>
            <a:r>
              <a:rPr lang="en-US" sz="2400"/>
              <a:t>Who provided or subsidized the device</a:t>
            </a:r>
          </a:p>
          <a:p>
            <a:pPr lvl="1"/>
            <a:r>
              <a:rPr lang="en-US" sz="2400"/>
              <a:t>Whether there was notice given as to the possibility of searches</a:t>
            </a:r>
          </a:p>
          <a:p>
            <a:pPr lvl="1"/>
            <a:r>
              <a:rPr lang="en-US" sz="2400"/>
              <a:t>How the expectation of privacy is presented </a:t>
            </a:r>
            <a:br>
              <a:rPr lang="en-US" sz="2400"/>
            </a:br>
            <a:r>
              <a:rPr lang="en-US" sz="2400"/>
              <a:t>in day-to-day dealings</a:t>
            </a:r>
          </a:p>
          <a:p>
            <a:endParaRPr lang="en-US"/>
          </a:p>
        </p:txBody>
      </p:sp>
      <p:sp>
        <p:nvSpPr>
          <p:cNvPr id="3" name="Title 2">
            <a:extLst>
              <a:ext uri="{FF2B5EF4-FFF2-40B4-BE49-F238E27FC236}">
                <a16:creationId xmlns:a16="http://schemas.microsoft.com/office/drawing/2014/main" id="{FF3E6E7F-168D-46E3-9F1C-F9393C3866A5}"/>
              </a:ext>
            </a:extLst>
          </p:cNvPr>
          <p:cNvSpPr>
            <a:spLocks noGrp="1"/>
          </p:cNvSpPr>
          <p:nvPr>
            <p:ph type="title"/>
          </p:nvPr>
        </p:nvSpPr>
        <p:spPr/>
        <p:txBody>
          <a:bodyPr/>
          <a:lstStyle/>
          <a:p>
            <a:r>
              <a:rPr lang="en-US"/>
              <a:t>Social Media Policies</a:t>
            </a:r>
          </a:p>
        </p:txBody>
      </p:sp>
      <p:pic>
        <p:nvPicPr>
          <p:cNvPr id="2050" name="Picture 2" descr="See the source image">
            <a:extLst>
              <a:ext uri="{FF2B5EF4-FFF2-40B4-BE49-F238E27FC236}">
                <a16:creationId xmlns:a16="http://schemas.microsoft.com/office/drawing/2014/main" id="{609F7339-DE60-4980-9BBF-F77CC6486B2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589880" y="790964"/>
            <a:ext cx="3104003" cy="2483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102407"/>
      </p:ext>
    </p:extLst>
  </p:cSld>
  <p:clrMapOvr>
    <a:masterClrMapping/>
  </p:clrMapOvr>
  <p:transition/>
  <p:timing/>
</p:sld>
</file>

<file path=ppt/slides/slide2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6BCE60A2-5517-4F19-8929-FB625E60AD69}"/>
              </a:ext>
            </a:extLst>
          </p:cNvPr>
          <p:cNvSpPr>
            <a:spLocks noGrp="1"/>
          </p:cNvSpPr>
          <p:nvPr>
            <p:ph idx="1"/>
          </p:nvPr>
        </p:nvSpPr>
        <p:spPr>
          <a:xfrm>
            <a:off x="464283" y="1793522"/>
            <a:ext cx="8229600" cy="4050115"/>
          </a:xfrm>
        </p:spPr>
        <p:txBody>
          <a:bodyPr/>
          <a:lstStyle/>
          <a:p>
            <a:r>
              <a:rPr lang="en-US" sz="2400"/>
              <a:t>In </a:t>
            </a:r>
            <a:r>
              <a:rPr lang="en-US" sz="2400" i="1"/>
              <a:t>City of Ontario v. Quon</a:t>
            </a:r>
            <a:r>
              <a:rPr lang="en-US" sz="2400"/>
              <a:t>, the Supreme Court found the city did not violate the Fourth Amendment rights of an employee police officer by reviewing his text messages sent and received by city-issued pagers. </a:t>
            </a:r>
          </a:p>
          <a:p>
            <a:pPr lvl="1"/>
            <a:r>
              <a:rPr lang="en-US" sz="2400"/>
              <a:t>Does the employee have a reasonable expectation of privacy, considering the “operational realities of the workplace?”</a:t>
            </a:r>
          </a:p>
          <a:p>
            <a:pPr lvl="1"/>
            <a:r>
              <a:rPr lang="en-US" sz="2400"/>
              <a:t>The employer's intrusion on that expectation for non-investigatory, work-related purposes, as well as for investigations of work-related misconduct, should be judged by the standard of reasonableness under all the circumstances.</a:t>
            </a:r>
            <a:br>
              <a:rPr lang="en-US"/>
            </a:br>
            <a:br>
              <a:rPr lang="en-US"/>
            </a:br>
            <a:endParaRPr lang="en-US"/>
          </a:p>
        </p:txBody>
      </p:sp>
      <p:sp>
        <p:nvSpPr>
          <p:cNvPr id="3" name="Title 2">
            <a:extLst>
              <a:ext uri="{FF2B5EF4-FFF2-40B4-BE49-F238E27FC236}">
                <a16:creationId xmlns:a16="http://schemas.microsoft.com/office/drawing/2014/main" id="{053F85A6-F2C3-4307-96A9-84B2C9E3969F}"/>
              </a:ext>
            </a:extLst>
          </p:cNvPr>
          <p:cNvSpPr>
            <a:spLocks noGrp="1"/>
          </p:cNvSpPr>
          <p:nvPr>
            <p:ph type="title"/>
          </p:nvPr>
        </p:nvSpPr>
        <p:spPr/>
        <p:txBody>
          <a:bodyPr/>
          <a:lstStyle/>
          <a:p>
            <a:r>
              <a:rPr lang="en-US"/>
              <a:t>Social Media Policies</a:t>
            </a:r>
          </a:p>
        </p:txBody>
      </p:sp>
    </p:spTree>
    <p:extLst>
      <p:ext uri="{BB962C8B-B14F-4D97-AF65-F5344CB8AC3E}">
        <p14:creationId xmlns:p14="http://schemas.microsoft.com/office/powerpoint/2010/main" val="2369787385"/>
      </p:ext>
    </p:extLst>
  </p:cSld>
  <p:clrMapOvr>
    <a:masterClrMapping/>
  </p:clrMapOvr>
  <p:transition/>
  <p:timing/>
</p:sld>
</file>

<file path=ppt/slides/slide2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979BFAB7-5BDF-4F1A-9A87-E92543C4457E}"/>
              </a:ext>
            </a:extLst>
          </p:cNvPr>
          <p:cNvSpPr>
            <a:spLocks noGrp="1"/>
          </p:cNvSpPr>
          <p:nvPr>
            <p:ph idx="1"/>
          </p:nvPr>
        </p:nvSpPr>
        <p:spPr>
          <a:xfrm>
            <a:off x="571500" y="1793522"/>
            <a:ext cx="8217280" cy="4050115"/>
          </a:xfrm>
        </p:spPr>
        <p:txBody>
          <a:bodyPr/>
          <a:lstStyle/>
          <a:p>
            <a:r>
              <a:rPr lang="en-US"/>
              <a:t>National Labor Relations Act / Iowa Code Chapter 20</a:t>
            </a:r>
          </a:p>
          <a:p>
            <a:pPr lvl="1"/>
            <a:r>
              <a:rPr lang="en-US"/>
              <a:t>Protects non-supervisory employees who engage in speech and concerted activities for their “mutual aid and protection”</a:t>
            </a:r>
          </a:p>
          <a:p>
            <a:pPr lvl="1"/>
            <a:r>
              <a:rPr lang="en-US"/>
              <a:t>Protected activity involves discussions relating to wages, hours, and other terms and conditions of employment</a:t>
            </a:r>
          </a:p>
          <a:p>
            <a:pPr lvl="1"/>
            <a:r>
              <a:rPr lang="en-US"/>
              <a:t>Concerted activity involves working with other employees for purposes of mutual aid and protection</a:t>
            </a:r>
          </a:p>
          <a:p>
            <a:pPr lvl="1"/>
            <a:r>
              <a:rPr lang="en-US"/>
              <a:t>Concerted activity can occur on social media</a:t>
            </a:r>
          </a:p>
        </p:txBody>
      </p:sp>
      <p:sp>
        <p:nvSpPr>
          <p:cNvPr id="3" name="Title 2">
            <a:extLst>
              <a:ext uri="{FF2B5EF4-FFF2-40B4-BE49-F238E27FC236}">
                <a16:creationId xmlns:a16="http://schemas.microsoft.com/office/drawing/2014/main" id="{5F177F13-C243-4DBD-8D07-DEE881D13021}"/>
              </a:ext>
            </a:extLst>
          </p:cNvPr>
          <p:cNvSpPr>
            <a:spLocks noGrp="1"/>
          </p:cNvSpPr>
          <p:nvPr>
            <p:ph type="title"/>
          </p:nvPr>
        </p:nvSpPr>
        <p:spPr/>
        <p:txBody>
          <a:bodyPr/>
          <a:lstStyle/>
          <a:p>
            <a:r>
              <a:rPr lang="en-US"/>
              <a:t>Protected and Concerted Activity</a:t>
            </a:r>
          </a:p>
        </p:txBody>
      </p:sp>
    </p:spTree>
    <p:extLst>
      <p:ext uri="{BB962C8B-B14F-4D97-AF65-F5344CB8AC3E}">
        <p14:creationId xmlns:p14="http://schemas.microsoft.com/office/powerpoint/2010/main" val="3124231023"/>
      </p:ext>
    </p:extLst>
  </p:cSld>
  <p:clrMapOvr>
    <a:masterClrMapping/>
  </p:clrMapOvr>
  <p:transition/>
  <p:timing/>
</p:sld>
</file>

<file path=ppt/slides/slide2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Title 2">
            <a:extLst>
              <a:ext uri="{FF2B5EF4-FFF2-40B4-BE49-F238E27FC236}">
                <a16:creationId xmlns:a16="http://schemas.microsoft.com/office/drawing/2014/main" id="{64C762D4-516F-4DCD-ACED-4FE5F152BAC7}"/>
              </a:ext>
            </a:extLst>
          </p:cNvPr>
          <p:cNvSpPr>
            <a:spLocks noGrp="1"/>
          </p:cNvSpPr>
          <p:nvPr>
            <p:ph type="title"/>
          </p:nvPr>
        </p:nvSpPr>
        <p:spPr/>
        <p:txBody>
          <a:bodyPr/>
          <a:lstStyle/>
          <a:p>
            <a:r>
              <a:rPr lang="en-US"/>
              <a:t>Analytical Framework</a:t>
            </a:r>
          </a:p>
        </p:txBody>
      </p:sp>
      <p:graphicFrame>
        <p:nvGraphicFramePr>
          <p:cNvPr id="7" name="Diagram 6">
            <a:extLst>
              <a:ext uri="{FF2B5EF4-FFF2-40B4-BE49-F238E27FC236}">
                <a16:creationId xmlns:a16="http://schemas.microsoft.com/office/drawing/2014/main" id="{DF296CB1-37D0-4F91-8345-497178C0EEDC}"/>
              </a:ext>
            </a:extLst>
          </p:cNvPr>
          <p:cNvGraphicFramePr/>
          <p:nvPr>
            <p:extLst>
              <p:ext uri="{D42A27DB-BD31-4B8C-83A1-F6EECF244321}">
                <p14:modId xmlns:p14="http://schemas.microsoft.com/office/powerpoint/2010/main" val="2262737388"/>
              </p:ext>
            </p:extLst>
          </p:nvPr>
        </p:nvGraphicFramePr>
        <p:xfrm>
          <a:off x="1524000" y="1793522"/>
          <a:ext cx="6096000" cy="4064000"/>
        </p:xfrm>
        <a:graphic>
          <a:graphicData uri="http://schemas.openxmlformats.org/drawingml/2006/diagram">
            <dgm:relIds xmlns:dgm="http://schemas.openxmlformats.org/drawingml/2006/diagram" r:dm="rId4" r:lo="rId5" r:qs="rId6" r:cs="rId7"/>
          </a:graphicData>
        </a:graphic>
      </p:graphicFrame>
    </p:spTree>
    <p:extLst>
      <p:ext uri="{BB962C8B-B14F-4D97-AF65-F5344CB8AC3E}">
        <p14:creationId xmlns:p14="http://schemas.microsoft.com/office/powerpoint/2010/main" val="4183286560"/>
      </p:ext>
    </p:extLst>
  </p:cSld>
  <p:clrMapOvr>
    <a:masterClrMapping/>
  </p:clrMapOvr>
  <p:transition/>
  <p:timing/>
</p:sld>
</file>

<file path=ppt/slides/slide2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9659BCB4-0FB8-4FA9-B8C2-873F415F1CD9}"/>
              </a:ext>
            </a:extLst>
          </p:cNvPr>
          <p:cNvSpPr>
            <a:spLocks noGrp="1"/>
          </p:cNvSpPr>
          <p:nvPr>
            <p:ph idx="1"/>
          </p:nvPr>
        </p:nvSpPr>
        <p:spPr/>
        <p:txBody>
          <a:bodyPr/>
          <a:lstStyle/>
          <a:p>
            <a:r>
              <a:rPr lang="en-US" sz="2400"/>
              <a:t>Fall back on enforcing existing policies, like prohibitions on harassment</a:t>
            </a:r>
          </a:p>
          <a:p>
            <a:pPr lvl="1"/>
            <a:r>
              <a:rPr lang="en-US" sz="2400"/>
              <a:t>Employee retweets a tweet from a well-known white supremacist containing racial slurs</a:t>
            </a:r>
          </a:p>
          <a:p>
            <a:r>
              <a:rPr lang="en-US" sz="2400"/>
              <a:t>Focus more on impact on the workplace, not content of the expression</a:t>
            </a:r>
          </a:p>
          <a:p>
            <a:pPr lvl="1"/>
            <a:r>
              <a:rPr lang="en-US" sz="2400"/>
              <a:t>The stronger the nexus to workplace effect, the more likely the speech can be regulated</a:t>
            </a:r>
          </a:p>
          <a:p>
            <a:r>
              <a:rPr lang="en-US" sz="2400"/>
              <a:t>If employee identifies themselves as an employee and the expression negatively reflects on the organization, can likely be disciplined</a:t>
            </a:r>
          </a:p>
          <a:p>
            <a:endParaRPr lang="en-US"/>
          </a:p>
        </p:txBody>
      </p:sp>
      <p:sp>
        <p:nvSpPr>
          <p:cNvPr id="3" name="Title 2">
            <a:extLst>
              <a:ext uri="{FF2B5EF4-FFF2-40B4-BE49-F238E27FC236}">
                <a16:creationId xmlns:a16="http://schemas.microsoft.com/office/drawing/2014/main" id="{1CE3344E-55EB-4F26-9456-B623F6E1817E}"/>
              </a:ext>
            </a:extLst>
          </p:cNvPr>
          <p:cNvSpPr>
            <a:spLocks noGrp="1"/>
          </p:cNvSpPr>
          <p:nvPr>
            <p:ph type="title"/>
          </p:nvPr>
        </p:nvSpPr>
        <p:spPr/>
        <p:txBody>
          <a:bodyPr/>
          <a:lstStyle/>
          <a:p>
            <a:r>
              <a:rPr lang="en-US"/>
              <a:t>Off-Duty Conduct —</a:t>
            </a:r>
            <a:br>
              <a:rPr lang="en-US"/>
            </a:br>
            <a:r>
              <a:rPr lang="en-US"/>
              <a:t>Public Employees</a:t>
            </a:r>
          </a:p>
        </p:txBody>
      </p:sp>
    </p:spTree>
    <p:extLst>
      <p:ext uri="{BB962C8B-B14F-4D97-AF65-F5344CB8AC3E}">
        <p14:creationId xmlns:p14="http://schemas.microsoft.com/office/powerpoint/2010/main" val="2183925775"/>
      </p:ext>
    </p:extLst>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Title 3"/>
          <p:cNvSpPr>
            <a:spLocks noGrp="1"/>
          </p:cNvSpPr>
          <p:nvPr>
            <p:ph type="title"/>
          </p:nvPr>
        </p:nvSpPr>
        <p:spPr/>
        <p:txBody>
          <a:bodyPr/>
          <a:lstStyle/>
          <a:p>
            <a:r>
              <a:rPr lang="en-US"/>
              <a:t>Presentation Team</a:t>
            </a:r>
          </a:p>
        </p:txBody>
      </p:sp>
      <p:sp>
        <p:nvSpPr>
          <p:cNvPr id="12" name="TextBox 11">
            <a:extLst>
              <a:ext uri="{FF2B5EF4-FFF2-40B4-BE49-F238E27FC236}">
                <a16:creationId xmlns:a16="http://schemas.microsoft.com/office/drawing/2014/main" id="{418591B1-4FE2-4058-871E-B94F42B58818}"/>
              </a:ext>
            </a:extLst>
          </p:cNvPr>
          <p:cNvSpPr txBox="1"/>
          <p:nvPr/>
        </p:nvSpPr>
        <p:spPr>
          <a:xfrm>
            <a:off x="1684157" y="4818426"/>
            <a:ext cx="151461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2400" b="0" i="0" u="none" strike="noStrike" kern="1200" cap="none" spc="0" normalizeH="0" baseline="0" noProof="0">
                <a:ln>
                  <a:noFill/>
                </a:ln>
                <a:solidFill>
                  <a:prstClr val="black"/>
                </a:solidFill>
                <a:effectLst/>
                <a:uLnTx/>
                <a:uFillTx/>
                <a:latin typeface="Calibri"/>
                <a:ea typeface="+mn-ea"/>
                <a:cs typeface="Arial"/>
              </a:rPr>
              <a:t>Aaron</a:t>
            </a:r>
            <a:br>
              <a:rPr kumimoji="0" lang="en-US" sz="2400" b="0" i="0" u="none" strike="noStrike" kern="1200" cap="none" spc="0" normalizeH="0" baseline="0" noProof="0">
                <a:ln>
                  <a:noFill/>
                </a:ln>
                <a:solidFill>
                  <a:prstClr val="black"/>
                </a:solidFill>
                <a:effectLst/>
                <a:uLnTx/>
                <a:uFillTx/>
                <a:latin typeface="Calibri"/>
                <a:ea typeface="+mn-ea"/>
                <a:cs typeface="Arial"/>
              </a:rPr>
            </a:br>
            <a:r>
              <a:rPr kumimoji="0" lang="en-US" sz="2400" b="0" i="0" u="none" strike="noStrike" kern="1200" cap="none" spc="0" normalizeH="0" baseline="0" noProof="0">
                <a:ln>
                  <a:noFill/>
                </a:ln>
                <a:solidFill>
                  <a:prstClr val="black"/>
                </a:solidFill>
                <a:effectLst/>
                <a:uLnTx/>
                <a:uFillTx/>
                <a:latin typeface="Calibri"/>
                <a:ea typeface="+mn-ea"/>
                <a:cs typeface="Arial"/>
              </a:rPr>
              <a:t>Hilligas</a:t>
            </a:r>
          </a:p>
        </p:txBody>
      </p:sp>
      <p:sp>
        <p:nvSpPr>
          <p:cNvPr id="7" name="TextBox 6">
            <a:extLst>
              <a:ext uri="{FF2B5EF4-FFF2-40B4-BE49-F238E27FC236}">
                <a16:creationId xmlns:a16="http://schemas.microsoft.com/office/drawing/2014/main" id="{B1EAD2F2-3A88-43AB-94E2-A9DC69FA8CCF}"/>
              </a:ext>
            </a:extLst>
          </p:cNvPr>
          <p:cNvSpPr txBox="1"/>
          <p:nvPr/>
        </p:nvSpPr>
        <p:spPr>
          <a:xfrm>
            <a:off x="5945231" y="4818048"/>
            <a:ext cx="151461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2400" b="0" i="0" u="none" strike="noStrike" kern="1200" cap="none" spc="0" normalizeH="0" baseline="0" noProof="0">
                <a:ln>
                  <a:noFill/>
                </a:ln>
                <a:solidFill>
                  <a:prstClr val="black"/>
                </a:solidFill>
                <a:effectLst/>
                <a:uLnTx/>
                <a:uFillTx/>
                <a:latin typeface="Calibri"/>
                <a:ea typeface="+mn-ea"/>
                <a:cs typeface="Arial"/>
              </a:rPr>
              <a:t>Ann Smisek</a:t>
            </a:r>
            <a:endParaRPr lang="en-US" sz="2400">
              <a:solidFill>
                <a:prstClr val="black"/>
              </a:solidFill>
              <a:latin typeface="Calibri"/>
              <a:cs typeface="Arial"/>
            </a:endParaRPr>
          </a:p>
        </p:txBody>
      </p:sp>
      <p:pic>
        <p:nvPicPr>
          <p:cNvPr id="8" name="Picture 7">
            <a:extLst>
              <a:ext uri="{FF2B5EF4-FFF2-40B4-BE49-F238E27FC236}">
                <a16:creationId xmlns:a16="http://schemas.microsoft.com/office/drawing/2014/main" id="{B1FC9F77-4A02-4775-B2CC-573A57E6D3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7093" y="2078881"/>
            <a:ext cx="1928741" cy="270023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Picture 2" descr="A person wearing glasses&#10;&#10;Description automatically generated with low confidence">
            <a:extLst>
              <a:ext uri="{FF2B5EF4-FFF2-40B4-BE49-F238E27FC236}">
                <a16:creationId xmlns:a16="http://schemas.microsoft.com/office/drawing/2014/main" id="{FE73EF96-83DF-4B79-A307-C8934AFC93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0205" y="2037199"/>
            <a:ext cx="1986702" cy="278084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453581293"/>
      </p:ext>
    </p:extLst>
  </p:cSld>
  <p:clrMapOvr>
    <a:masterClrMapping/>
  </p:clrMapOvr>
  <p:transition/>
  <p:timing/>
</p:sld>
</file>

<file path=ppt/slides/slide3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8C29F421-D99B-4405-A5E3-23822EE84B23}"/>
              </a:ext>
            </a:extLst>
          </p:cNvPr>
          <p:cNvSpPr>
            <a:spLocks noGrp="1"/>
          </p:cNvSpPr>
          <p:nvPr>
            <p:ph idx="1"/>
          </p:nvPr>
        </p:nvSpPr>
        <p:spPr>
          <a:xfrm>
            <a:off x="480060" y="1793521"/>
            <a:ext cx="8229600" cy="4050115"/>
          </a:xfrm>
        </p:spPr>
        <p:txBody>
          <a:bodyPr/>
          <a:lstStyle/>
          <a:p>
            <a:r>
              <a:rPr lang="en-US" sz="2400"/>
              <a:t>Illegal activity is not protected</a:t>
            </a:r>
          </a:p>
          <a:p>
            <a:r>
              <a:rPr lang="en-US" sz="2400"/>
              <a:t>Those who committed illegal </a:t>
            </a:r>
            <a:br>
              <a:rPr lang="en-US" sz="2400"/>
            </a:br>
            <a:r>
              <a:rPr lang="en-US" sz="2400"/>
              <a:t>acts at the U.S. Capitol could </a:t>
            </a:r>
            <a:br>
              <a:rPr lang="en-US" sz="2400"/>
            </a:br>
            <a:r>
              <a:rPr lang="en-US" sz="2400"/>
              <a:t>be terminated.</a:t>
            </a:r>
          </a:p>
          <a:p>
            <a:pPr lvl="1"/>
            <a:r>
              <a:rPr lang="en-US"/>
              <a:t>An e</a:t>
            </a:r>
            <a:r>
              <a:rPr lang="en-US" sz="2400"/>
              <a:t>mployee at Navistar Direct Marketing of Fredrick, Maryland wore his work badge inside the Capitol and was fired.</a:t>
            </a:r>
          </a:p>
          <a:p>
            <a:pPr lvl="1"/>
            <a:r>
              <a:rPr lang="en-US" sz="2400"/>
              <a:t>A real estate agent was fired by her brokerage firm for ascending the Capitol steps.</a:t>
            </a:r>
          </a:p>
          <a:p>
            <a:pPr lvl="1"/>
            <a:r>
              <a:rPr lang="en-US" sz="2400"/>
              <a:t>A teacher in Pennsylvania was put on temporary leave while his participation is investigated.</a:t>
            </a:r>
          </a:p>
          <a:p>
            <a:pPr lvl="1"/>
            <a:endParaRPr lang="en-US" sz="2400"/>
          </a:p>
          <a:p>
            <a:pPr lvl="1"/>
            <a:endParaRPr lang="en-US" sz="2400"/>
          </a:p>
          <a:p>
            <a:endParaRPr lang="en-US" sz="2400"/>
          </a:p>
          <a:p>
            <a:pPr marL="0" indent="0">
              <a:buNone/>
            </a:pPr>
            <a:endParaRPr lang="en-US" sz="2400"/>
          </a:p>
        </p:txBody>
      </p:sp>
      <p:sp>
        <p:nvSpPr>
          <p:cNvPr id="3" name="Title 2">
            <a:extLst>
              <a:ext uri="{FF2B5EF4-FFF2-40B4-BE49-F238E27FC236}">
                <a16:creationId xmlns:a16="http://schemas.microsoft.com/office/drawing/2014/main" id="{64C6599F-4867-4F8F-AE9D-5A9830DBB01A}"/>
              </a:ext>
            </a:extLst>
          </p:cNvPr>
          <p:cNvSpPr>
            <a:spLocks noGrp="1"/>
          </p:cNvSpPr>
          <p:nvPr>
            <p:ph type="title"/>
          </p:nvPr>
        </p:nvSpPr>
        <p:spPr/>
        <p:txBody>
          <a:bodyPr/>
          <a:lstStyle/>
          <a:p>
            <a:r>
              <a:rPr lang="en-US"/>
              <a:t>Off-Duty Conduct</a:t>
            </a:r>
          </a:p>
        </p:txBody>
      </p:sp>
      <p:pic>
        <p:nvPicPr>
          <p:cNvPr id="5" name="Picture 4">
            <a:extLst>
              <a:ext uri="{FF2B5EF4-FFF2-40B4-BE49-F238E27FC236}">
                <a16:creationId xmlns:a16="http://schemas.microsoft.com/office/drawing/2014/main" id="{8844A174-3EFF-4E35-A2AD-8992CBC44D91}"/>
              </a:ext>
            </a:extLst>
          </p:cNvPr>
          <p:cNvPicPr>
            <a:picLocks noChangeAspect="1"/>
          </p:cNvPicPr>
          <p:nvPr/>
        </p:nvPicPr>
        <p:blipFill>
          <a:blip r:embed="rId3"/>
          <a:stretch>
            <a:fillRect/>
          </a:stretch>
        </p:blipFill>
        <p:spPr>
          <a:xfrm>
            <a:off x="5346609" y="1014364"/>
            <a:ext cx="3173865" cy="2112063"/>
          </a:xfrm>
          <a:prstGeom prst="rect">
            <a:avLst/>
          </a:prstGeom>
        </p:spPr>
      </p:pic>
    </p:spTree>
    <p:extLst>
      <p:ext uri="{BB962C8B-B14F-4D97-AF65-F5344CB8AC3E}">
        <p14:creationId xmlns:p14="http://schemas.microsoft.com/office/powerpoint/2010/main" val="3366626584"/>
      </p:ext>
    </p:extLst>
  </p:cSld>
  <p:clrMapOvr>
    <a:masterClrMapping/>
  </p:clrMapOvr>
  <p:transition/>
  <p:timing/>
</p:sld>
</file>

<file path=ppt/slides/slide3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3" name="Picture 2" descr="Logo&#10;&#10;Description automatically generated">
            <a:extLst>
              <a:ext uri="{FF2B5EF4-FFF2-40B4-BE49-F238E27FC236}">
                <a16:creationId xmlns:a16="http://schemas.microsoft.com/office/drawing/2014/main" id="{401D9AB0-7610-483B-9249-2A0E401FB9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9581" y="329774"/>
            <a:ext cx="2686391" cy="1512055"/>
          </a:xfrm>
          <a:prstGeom prst="rect">
            <a:avLst/>
          </a:prstGeom>
        </p:spPr>
      </p:pic>
      <p:sp>
        <p:nvSpPr>
          <p:cNvPr id="5" name="Content Placeholder 4">
            <a:extLst>
              <a:ext uri="{FF2B5EF4-FFF2-40B4-BE49-F238E27FC236}">
                <a16:creationId xmlns:a16="http://schemas.microsoft.com/office/drawing/2014/main" id="{DACA0B02-FA96-47F2-84C0-E6964F497CE1}"/>
              </a:ext>
            </a:extLst>
          </p:cNvPr>
          <p:cNvSpPr>
            <a:spLocks noGrp="1"/>
          </p:cNvSpPr>
          <p:nvPr>
            <p:ph idx="1"/>
          </p:nvPr>
        </p:nvSpPr>
        <p:spPr>
          <a:xfrm>
            <a:off x="464283" y="1793522"/>
            <a:ext cx="8229600" cy="4050115"/>
          </a:xfrm>
        </p:spPr>
        <p:txBody>
          <a:bodyPr/>
          <a:lstStyle/>
          <a:p>
            <a:r>
              <a:rPr lang="en-US"/>
              <a:t>Starbucks initially prohibited employees from wearing Black Lives Matter paraphernalia at work but then changed position</a:t>
            </a:r>
          </a:p>
          <a:p>
            <a:r>
              <a:rPr lang="en-US" i="1" err="1"/>
              <a:t>Frith, et. al v. Whole Foods</a:t>
            </a:r>
            <a:r>
              <a:rPr lang="en-US"/>
              <a:t>, 2020 WL 4059920 (July 20, 2020)</a:t>
            </a:r>
            <a:endParaRPr lang="en-US" i="1"/>
          </a:p>
          <a:p>
            <a:pPr lvl="1"/>
            <a:r>
              <a:rPr lang="en-US" sz="2400"/>
              <a:t>Private employers generally have a lot of latitude to determine dress code</a:t>
            </a:r>
          </a:p>
          <a:p>
            <a:pPr lvl="1"/>
            <a:r>
              <a:rPr lang="en-US" sz="2400"/>
              <a:t>Enforce any dress-code policies evenly and uniformly to prevent claims of discrimination on basis of a protected class</a:t>
            </a:r>
          </a:p>
          <a:p>
            <a:pPr lvl="1"/>
            <a:r>
              <a:rPr lang="en-US" sz="2400"/>
              <a:t>If workers are wearing items to protest racially discriminatory practices specific to their workplace, they may have more protection</a:t>
            </a:r>
          </a:p>
          <a:p>
            <a:pPr lvl="1"/>
            <a:endParaRPr lang="en-US"/>
          </a:p>
        </p:txBody>
      </p:sp>
      <p:sp>
        <p:nvSpPr>
          <p:cNvPr id="4" name="Title 3">
            <a:extLst>
              <a:ext uri="{FF2B5EF4-FFF2-40B4-BE49-F238E27FC236}">
                <a16:creationId xmlns:a16="http://schemas.microsoft.com/office/drawing/2014/main" id="{E7E97A68-F796-4363-A35C-FD764FD8D20F}"/>
              </a:ext>
            </a:extLst>
          </p:cNvPr>
          <p:cNvSpPr>
            <a:spLocks noGrp="1"/>
          </p:cNvSpPr>
          <p:nvPr>
            <p:ph type="title"/>
          </p:nvPr>
        </p:nvSpPr>
        <p:spPr/>
        <p:txBody>
          <a:bodyPr/>
          <a:lstStyle/>
          <a:p>
            <a:r>
              <a:rPr lang="en-US"/>
              <a:t>Case Example</a:t>
            </a:r>
          </a:p>
        </p:txBody>
      </p:sp>
    </p:spTree>
    <p:extLst>
      <p:ext uri="{BB962C8B-B14F-4D97-AF65-F5344CB8AC3E}">
        <p14:creationId xmlns:p14="http://schemas.microsoft.com/office/powerpoint/2010/main" val="1925131301"/>
      </p:ext>
    </p:extLst>
  </p:cSld>
  <p:clrMapOvr>
    <a:masterClrMapping/>
  </p:clrMapOvr>
  <p:transition/>
  <p:timing/>
</p:sld>
</file>

<file path=ppt/slides/slide3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42A26568-9995-464C-B682-928BE7957F2A}"/>
              </a:ext>
            </a:extLst>
          </p:cNvPr>
          <p:cNvSpPr>
            <a:spLocks noGrp="1"/>
          </p:cNvSpPr>
          <p:nvPr>
            <p:ph idx="1"/>
          </p:nvPr>
        </p:nvSpPr>
        <p:spPr>
          <a:xfrm>
            <a:off x="559180" y="1793522"/>
            <a:ext cx="8229600" cy="4050115"/>
          </a:xfrm>
        </p:spPr>
        <p:txBody>
          <a:bodyPr/>
          <a:lstStyle/>
          <a:p>
            <a:r>
              <a:rPr lang="en-US" i="1"/>
              <a:t>Amalgamated Transit Union Local 85 v. Port Authority of Allegheny County, </a:t>
            </a:r>
            <a:r>
              <a:rPr lang="en-US"/>
              <a:t>--F. Supp. 3d --, 2021 WL 164315 (W.D. Penn. Jan. 19, 2021)</a:t>
            </a:r>
          </a:p>
          <a:p>
            <a:pPr lvl="5"/>
            <a:endParaRPr lang="en-US"/>
          </a:p>
          <a:p>
            <a:pPr lvl="5"/>
            <a:endParaRPr lang="en-US"/>
          </a:p>
          <a:p>
            <a:pPr lvl="6">
              <a:buClr>
                <a:srgbClr val="003366"/>
              </a:buClr>
            </a:pPr>
            <a:r>
              <a:rPr lang="en-US" sz="2800"/>
              <a:t>During COVID-19, employees are required to wear face masks.  Several employees chose to wear masks with the “Black Lives Matter” slogan.</a:t>
            </a:r>
          </a:p>
          <a:p>
            <a:pPr lvl="1"/>
            <a:endParaRPr lang="en-US"/>
          </a:p>
          <a:p>
            <a:pPr marL="457200" lvl="1" indent="0">
              <a:buNone/>
            </a:pPr>
            <a:endParaRPr lang="en-US"/>
          </a:p>
        </p:txBody>
      </p:sp>
      <p:sp>
        <p:nvSpPr>
          <p:cNvPr id="3" name="Title 2">
            <a:extLst>
              <a:ext uri="{FF2B5EF4-FFF2-40B4-BE49-F238E27FC236}">
                <a16:creationId xmlns:a16="http://schemas.microsoft.com/office/drawing/2014/main" id="{B9C5292B-BE4B-44CC-94FE-DF8CE6CEA332}"/>
              </a:ext>
            </a:extLst>
          </p:cNvPr>
          <p:cNvSpPr>
            <a:spLocks noGrp="1"/>
          </p:cNvSpPr>
          <p:nvPr>
            <p:ph type="title"/>
          </p:nvPr>
        </p:nvSpPr>
        <p:spPr/>
        <p:txBody>
          <a:bodyPr/>
          <a:lstStyle/>
          <a:p>
            <a:r>
              <a:rPr lang="en-US"/>
              <a:t>Case Example</a:t>
            </a:r>
          </a:p>
        </p:txBody>
      </p:sp>
      <p:pic>
        <p:nvPicPr>
          <p:cNvPr id="5" name="Picture 4">
            <a:extLst>
              <a:ext uri="{FF2B5EF4-FFF2-40B4-BE49-F238E27FC236}">
                <a16:creationId xmlns:a16="http://schemas.microsoft.com/office/drawing/2014/main" id="{0A53CC16-C9DB-42B8-A84C-DD7EF1AA0489}"/>
              </a:ext>
            </a:extLst>
          </p:cNvPr>
          <p:cNvPicPr>
            <a:picLocks noChangeAspect="1"/>
          </p:cNvPicPr>
          <p:nvPr/>
        </p:nvPicPr>
        <p:blipFill>
          <a:blip r:embed="rId3">
            <a:extLst>
              <a:ext uri="{28A0092B-C50C-407E-A947-70E740481C1C}">
                <a14:useLocalDpi xmlns:a14="http://schemas.microsoft.com/office/drawing/2010/main" val="0"/>
              </a:ext>
            </a:extLst>
          </a:blip>
          <a:srcRect t="20055" b="20889"/>
          <a:stretch>
            <a:fillRect/>
          </a:stretch>
        </p:blipFill>
        <p:spPr>
          <a:xfrm>
            <a:off x="791692" y="3020718"/>
            <a:ext cx="2486699" cy="3178126"/>
          </a:xfrm>
          <a:prstGeom prst="rect">
            <a:avLst/>
          </a:prstGeom>
        </p:spPr>
      </p:pic>
    </p:spTree>
    <p:extLst>
      <p:ext uri="{BB962C8B-B14F-4D97-AF65-F5344CB8AC3E}">
        <p14:creationId xmlns:p14="http://schemas.microsoft.com/office/powerpoint/2010/main" val="4053993663"/>
      </p:ext>
    </p:extLst>
  </p:cSld>
  <p:clrMapOvr>
    <a:masterClrMapping/>
  </p:clrMapOvr>
  <p:transition/>
  <p:timing/>
</p:sld>
</file>

<file path=ppt/slides/slide3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CF644930-4747-42F0-BC51-C2205A1C8BE0}"/>
              </a:ext>
            </a:extLst>
          </p:cNvPr>
          <p:cNvSpPr>
            <a:spLocks noGrp="1"/>
          </p:cNvSpPr>
          <p:nvPr>
            <p:ph idx="1"/>
          </p:nvPr>
        </p:nvSpPr>
        <p:spPr>
          <a:xfrm>
            <a:off x="559180" y="1793522"/>
            <a:ext cx="8229600" cy="4050115"/>
          </a:xfrm>
        </p:spPr>
        <p:txBody>
          <a:bodyPr/>
          <a:lstStyle/>
          <a:p>
            <a:r>
              <a:rPr lang="en-US" sz="2400">
                <a:solidFill>
                  <a:prstClr val="black"/>
                </a:solidFill>
              </a:rPr>
              <a:t>The Port Authority had publicly endorsed the Black Lives Matter movement.</a:t>
            </a:r>
          </a:p>
          <a:p>
            <a:r>
              <a:rPr lang="en-US" sz="2400">
                <a:solidFill>
                  <a:prstClr val="black"/>
                </a:solidFill>
              </a:rPr>
              <a:t>Port Authority had previously prohibited employees from wearing uniform adornments (i.e., buttons or stickers) reflecting political or social-protest messages.</a:t>
            </a:r>
          </a:p>
          <a:p>
            <a:r>
              <a:rPr lang="en-US" sz="2400">
                <a:solidFill>
                  <a:prstClr val="black"/>
                </a:solidFill>
              </a:rPr>
              <a:t>One employee complained to management and asked how management would react if he wore a “White Lives Matter” mask.</a:t>
            </a:r>
          </a:p>
          <a:p>
            <a:endParaRPr lang="en-US"/>
          </a:p>
        </p:txBody>
      </p:sp>
      <p:sp>
        <p:nvSpPr>
          <p:cNvPr id="3" name="Title 2">
            <a:extLst>
              <a:ext uri="{FF2B5EF4-FFF2-40B4-BE49-F238E27FC236}">
                <a16:creationId xmlns:a16="http://schemas.microsoft.com/office/drawing/2014/main" id="{9708C0B0-A2DC-4655-A71D-872203F194C7}"/>
              </a:ext>
            </a:extLst>
          </p:cNvPr>
          <p:cNvSpPr>
            <a:spLocks noGrp="1"/>
          </p:cNvSpPr>
          <p:nvPr>
            <p:ph type="title"/>
          </p:nvPr>
        </p:nvSpPr>
        <p:spPr/>
        <p:txBody>
          <a:bodyPr/>
          <a:lstStyle/>
          <a:p>
            <a:r>
              <a:rPr lang="en-US"/>
              <a:t>Case Example</a:t>
            </a:r>
          </a:p>
        </p:txBody>
      </p:sp>
    </p:spTree>
    <p:extLst>
      <p:ext uri="{BB962C8B-B14F-4D97-AF65-F5344CB8AC3E}">
        <p14:creationId xmlns:p14="http://schemas.microsoft.com/office/powerpoint/2010/main" val="3348197479"/>
      </p:ext>
    </p:extLst>
  </p:cSld>
  <p:clrMapOvr>
    <a:masterClrMapping/>
  </p:clrMapOvr>
  <p:transition/>
  <p:timing/>
</p:sld>
</file>

<file path=ppt/slides/slide3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A503B125-019B-42D7-B7AC-BCE055C19B4F}"/>
              </a:ext>
            </a:extLst>
          </p:cNvPr>
          <p:cNvSpPr>
            <a:spLocks noGrp="1"/>
          </p:cNvSpPr>
          <p:nvPr>
            <p:ph idx="1"/>
          </p:nvPr>
        </p:nvSpPr>
        <p:spPr>
          <a:xfrm>
            <a:off x="559180" y="1793522"/>
            <a:ext cx="8038910" cy="4050115"/>
          </a:xfrm>
        </p:spPr>
        <p:txBody>
          <a:bodyPr/>
          <a:lstStyle/>
          <a:p>
            <a:r>
              <a:rPr lang="en-US"/>
              <a:t>The Port authority extended the uniform policy to include face masks, and then required employees to wear one of a few specified masks.</a:t>
            </a:r>
          </a:p>
          <a:p>
            <a:r>
              <a:rPr lang="en-US"/>
              <a:t>Following the policy change, several employees were disciplined or threatened with discipline for wearing BLM masks.</a:t>
            </a:r>
          </a:p>
          <a:p>
            <a:r>
              <a:rPr lang="en-US"/>
              <a:t>Case not fully decided yet, but the court granted a preliminary injunction suspending the policy changes because the plaintiffs were likely to succeed on their First Amendment claim.</a:t>
            </a:r>
          </a:p>
        </p:txBody>
      </p:sp>
      <p:sp>
        <p:nvSpPr>
          <p:cNvPr id="3" name="Title 2">
            <a:extLst>
              <a:ext uri="{FF2B5EF4-FFF2-40B4-BE49-F238E27FC236}">
                <a16:creationId xmlns:a16="http://schemas.microsoft.com/office/drawing/2014/main" id="{89A5351B-E247-4274-8DA8-C384F3E0EEAF}"/>
              </a:ext>
            </a:extLst>
          </p:cNvPr>
          <p:cNvSpPr>
            <a:spLocks noGrp="1"/>
          </p:cNvSpPr>
          <p:nvPr>
            <p:ph type="title"/>
          </p:nvPr>
        </p:nvSpPr>
        <p:spPr/>
        <p:txBody>
          <a:bodyPr/>
          <a:lstStyle/>
          <a:p>
            <a:r>
              <a:rPr lang="en-US"/>
              <a:t>Case Example</a:t>
            </a:r>
          </a:p>
        </p:txBody>
      </p:sp>
    </p:spTree>
    <p:extLst>
      <p:ext uri="{BB962C8B-B14F-4D97-AF65-F5344CB8AC3E}">
        <p14:creationId xmlns:p14="http://schemas.microsoft.com/office/powerpoint/2010/main" val="1774375157"/>
      </p:ext>
    </p:extLst>
  </p:cSld>
  <p:clrMapOvr>
    <a:masterClrMapping/>
  </p:clrMapOvr>
  <p:transition/>
  <p:timing/>
</p:sld>
</file>

<file path=ppt/slides/slide3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FD9C7A44-415E-4FED-BCCC-75288435A2A2}"/>
              </a:ext>
            </a:extLst>
          </p:cNvPr>
          <p:cNvSpPr>
            <a:spLocks noGrp="1"/>
          </p:cNvSpPr>
          <p:nvPr>
            <p:ph idx="1"/>
          </p:nvPr>
        </p:nvSpPr>
        <p:spPr>
          <a:xfrm>
            <a:off x="559180" y="1793522"/>
            <a:ext cx="8229600" cy="4050115"/>
          </a:xfrm>
        </p:spPr>
        <p:txBody>
          <a:bodyPr/>
          <a:lstStyle/>
          <a:p>
            <a:r>
              <a:rPr lang="en-US">
                <a:solidFill>
                  <a:prstClr val="black"/>
                </a:solidFill>
              </a:rPr>
              <a:t>The speech at issue is of significant public concern.</a:t>
            </a:r>
          </a:p>
          <a:p>
            <a:r>
              <a:rPr lang="en-US">
                <a:solidFill>
                  <a:prstClr val="black"/>
                </a:solidFill>
              </a:rPr>
              <a:t>The fact that it only applied to “on-duty” conduct was </a:t>
            </a:r>
            <a:br>
              <a:rPr lang="en-US">
                <a:solidFill>
                  <a:prstClr val="black"/>
                </a:solidFill>
              </a:rPr>
            </a:br>
            <a:r>
              <a:rPr lang="en-US">
                <a:solidFill>
                  <a:prstClr val="black"/>
                </a:solidFill>
              </a:rPr>
              <a:t>not dispositive.</a:t>
            </a:r>
          </a:p>
          <a:p>
            <a:r>
              <a:rPr lang="en-US">
                <a:solidFill>
                  <a:prstClr val="black"/>
                </a:solidFill>
              </a:rPr>
              <a:t>Port Authority failed to show evidence that allowing employees to wear BLM or equivalent masks was likely to disrupt the workplace.  Allegations of disruption was not sufficient.</a:t>
            </a:r>
          </a:p>
        </p:txBody>
      </p:sp>
      <p:sp>
        <p:nvSpPr>
          <p:cNvPr id="3" name="Title 2">
            <a:extLst>
              <a:ext uri="{FF2B5EF4-FFF2-40B4-BE49-F238E27FC236}">
                <a16:creationId xmlns:a16="http://schemas.microsoft.com/office/drawing/2014/main" id="{665F047C-2E7D-4497-91F2-D6BE7D3BD18E}"/>
              </a:ext>
            </a:extLst>
          </p:cNvPr>
          <p:cNvSpPr>
            <a:spLocks noGrp="1"/>
          </p:cNvSpPr>
          <p:nvPr>
            <p:ph type="title"/>
          </p:nvPr>
        </p:nvSpPr>
        <p:spPr/>
        <p:txBody>
          <a:bodyPr/>
          <a:lstStyle/>
          <a:p>
            <a:r>
              <a:rPr lang="en-US"/>
              <a:t>Case Example</a:t>
            </a:r>
          </a:p>
        </p:txBody>
      </p:sp>
    </p:spTree>
    <p:extLst>
      <p:ext uri="{BB962C8B-B14F-4D97-AF65-F5344CB8AC3E}">
        <p14:creationId xmlns:p14="http://schemas.microsoft.com/office/powerpoint/2010/main" val="4142269002"/>
      </p:ext>
    </p:extLst>
  </p:cSld>
  <p:clrMapOvr>
    <a:masterClrMapping/>
  </p:clrMapOvr>
  <p:transition/>
  <p:timing/>
</p:sld>
</file>

<file path=ppt/slides/slide3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AE6121F3-D6C0-4718-8A77-036C6FDD30B4}"/>
              </a:ext>
            </a:extLst>
          </p:cNvPr>
          <p:cNvSpPr>
            <a:spLocks noGrp="1"/>
          </p:cNvSpPr>
          <p:nvPr>
            <p:ph idx="1"/>
          </p:nvPr>
        </p:nvSpPr>
        <p:spPr>
          <a:xfrm>
            <a:off x="559180" y="1996069"/>
            <a:ext cx="8229600" cy="4050115"/>
          </a:xfrm>
        </p:spPr>
        <p:txBody>
          <a:bodyPr/>
          <a:lstStyle/>
          <a:p>
            <a:r>
              <a:rPr lang="en-US" i="1"/>
              <a:t>Heller v. Bedford Central Sch. Dist.</a:t>
            </a:r>
            <a:r>
              <a:rPr lang="en-US"/>
              <a:t>, 665 Fed. Appx. 49 (2d Cir. 2016)</a:t>
            </a:r>
          </a:p>
          <a:p>
            <a:pPr lvl="1"/>
            <a:r>
              <a:rPr lang="en-US" sz="2100"/>
              <a:t>Former public school teacher had multiple conversations online during which he stated he believed aliens controlled the government, the Sandy Hook school shooting was faked, and he wanted to “kill people.”</a:t>
            </a:r>
          </a:p>
          <a:p>
            <a:pPr lvl="1"/>
            <a:r>
              <a:rPr lang="en-US" sz="2100"/>
              <a:t>He claimed the statements were “off-the-cuff political hyperbole written in the context of friendly social media banter.”</a:t>
            </a:r>
          </a:p>
          <a:p>
            <a:pPr lvl="1"/>
            <a:r>
              <a:rPr lang="en-US" sz="2100"/>
              <a:t>The court found there was no violation of the First Amendment because his communications presented a substantial risk of disruption that justified the school district’s actions to terminate him.</a:t>
            </a:r>
          </a:p>
        </p:txBody>
      </p:sp>
      <p:sp>
        <p:nvSpPr>
          <p:cNvPr id="3" name="Title 2">
            <a:extLst>
              <a:ext uri="{FF2B5EF4-FFF2-40B4-BE49-F238E27FC236}">
                <a16:creationId xmlns:a16="http://schemas.microsoft.com/office/drawing/2014/main" id="{3D02F5BB-DF20-42F1-AA60-4B1B3613C804}"/>
              </a:ext>
            </a:extLst>
          </p:cNvPr>
          <p:cNvSpPr>
            <a:spLocks noGrp="1"/>
          </p:cNvSpPr>
          <p:nvPr>
            <p:ph type="title"/>
          </p:nvPr>
        </p:nvSpPr>
        <p:spPr/>
        <p:txBody>
          <a:bodyPr/>
          <a:lstStyle/>
          <a:p>
            <a:r>
              <a:rPr lang="en-US"/>
              <a:t>Case Example</a:t>
            </a:r>
          </a:p>
        </p:txBody>
      </p:sp>
      <p:pic>
        <p:nvPicPr>
          <p:cNvPr id="4" name="Picture 3">
            <a:extLst>
              <a:ext uri="{FF2B5EF4-FFF2-40B4-BE49-F238E27FC236}">
                <a16:creationId xmlns:a16="http://schemas.microsoft.com/office/drawing/2014/main" id="{35E0CD19-768F-4016-862E-B804CA416303}"/>
              </a:ext>
            </a:extLst>
          </p:cNvPr>
          <p:cNvPicPr>
            <a:picLocks noChangeAspect="1"/>
          </p:cNvPicPr>
          <p:nvPr/>
        </p:nvPicPr>
        <p:blipFill>
          <a:blip r:embed="rId3"/>
          <a:stretch>
            <a:fillRect/>
          </a:stretch>
        </p:blipFill>
        <p:spPr>
          <a:xfrm>
            <a:off x="5685172" y="122662"/>
            <a:ext cx="3212671" cy="1772133"/>
          </a:xfrm>
          <a:prstGeom prst="rect">
            <a:avLst/>
          </a:prstGeom>
          <a:ln>
            <a:noFill/>
          </a:ln>
          <a:effectLst>
            <a:softEdge rad="112500"/>
          </a:effectLst>
        </p:spPr>
      </p:pic>
    </p:spTree>
    <p:extLst>
      <p:ext uri="{BB962C8B-B14F-4D97-AF65-F5344CB8AC3E}">
        <p14:creationId xmlns:p14="http://schemas.microsoft.com/office/powerpoint/2010/main" val="3873814755"/>
      </p:ext>
    </p:extLst>
  </p:cSld>
  <p:clrMapOvr>
    <a:masterClrMapping/>
  </p:clrMapOvr>
  <p:transition/>
  <p:timing/>
</p:sld>
</file>

<file path=ppt/slides/slide3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5" name="Content Placeholder 4">
            <a:extLst>
              <a:ext uri="{FF2B5EF4-FFF2-40B4-BE49-F238E27FC236}">
                <a16:creationId xmlns:a16="http://schemas.microsoft.com/office/drawing/2014/main" id="{62A586D0-8E50-4C08-98B6-868A8B4994F1}"/>
              </a:ext>
            </a:extLst>
          </p:cNvPr>
          <p:cNvSpPr>
            <a:spLocks noGrp="1"/>
          </p:cNvSpPr>
          <p:nvPr>
            <p:ph idx="1"/>
          </p:nvPr>
        </p:nvSpPr>
        <p:spPr>
          <a:xfrm>
            <a:off x="559180" y="1793522"/>
            <a:ext cx="8229600" cy="4050115"/>
          </a:xfrm>
        </p:spPr>
        <p:txBody>
          <a:bodyPr/>
          <a:lstStyle/>
          <a:p>
            <a:r>
              <a:rPr lang="en-US" sz="2400"/>
              <a:t>Employee was a prosecuting attorney handling a criminal case in court. A defense attorney in the case claimed a search warrant was based on an inaccurate affidavit.  Employee investigation disclosed serious misrepresentations in the affidavit. Employee reported his findings to his supervisors and recommended the dismissal of the case. </a:t>
            </a:r>
          </a:p>
          <a:p>
            <a:endParaRPr lang="en-US" sz="1200"/>
          </a:p>
          <a:p>
            <a:r>
              <a:rPr lang="en-US" sz="2400"/>
              <a:t>Thereafter, employee was reassigned to a different position, reassigned to a different courthouse, and passed up for a promotion</a:t>
            </a:r>
            <a:r>
              <a:rPr lang="en-US"/>
              <a:t>.</a:t>
            </a:r>
          </a:p>
          <a:p>
            <a:endParaRPr lang="en-US"/>
          </a:p>
        </p:txBody>
      </p:sp>
      <p:sp>
        <p:nvSpPr>
          <p:cNvPr id="4" name="Title 3">
            <a:extLst>
              <a:ext uri="{FF2B5EF4-FFF2-40B4-BE49-F238E27FC236}">
                <a16:creationId xmlns:a16="http://schemas.microsoft.com/office/drawing/2014/main" id="{1A11FB94-6B67-4940-9228-847BB83F0DC1}"/>
              </a:ext>
            </a:extLst>
          </p:cNvPr>
          <p:cNvSpPr>
            <a:spLocks noGrp="1"/>
          </p:cNvSpPr>
          <p:nvPr>
            <p:ph type="title"/>
          </p:nvPr>
        </p:nvSpPr>
        <p:spPr/>
        <p:txBody>
          <a:bodyPr/>
          <a:lstStyle/>
          <a:p>
            <a:r>
              <a:rPr lang="en-US"/>
              <a:t>(1)  First Amendment Violation?</a:t>
            </a:r>
          </a:p>
        </p:txBody>
      </p:sp>
    </p:spTree>
    <p:extLst>
      <p:ext uri="{BB962C8B-B14F-4D97-AF65-F5344CB8AC3E}">
        <p14:creationId xmlns:p14="http://schemas.microsoft.com/office/powerpoint/2010/main" val="838137668"/>
      </p:ext>
    </p:extLst>
  </p:cSld>
  <p:clrMapOvr>
    <a:masterClrMapping/>
  </p:clrMapOvr>
  <p:transition/>
  <p:timing/>
</p:sld>
</file>

<file path=ppt/slides/slide3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03895FE5-F9D3-4B17-9385-31D1DC608D85}"/>
              </a:ext>
            </a:extLst>
          </p:cNvPr>
          <p:cNvSpPr>
            <a:spLocks noGrp="1"/>
          </p:cNvSpPr>
          <p:nvPr>
            <p:ph idx="1"/>
          </p:nvPr>
        </p:nvSpPr>
        <p:spPr>
          <a:xfrm>
            <a:off x="600500" y="1793522"/>
            <a:ext cx="8188279" cy="4050115"/>
          </a:xfrm>
        </p:spPr>
        <p:txBody>
          <a:bodyPr/>
          <a:lstStyle/>
          <a:p>
            <a:pPr marL="0" indent="0" algn="ctr">
              <a:buNone/>
            </a:pPr>
            <a:br>
              <a:rPr lang="en-US" sz="3200" b="1"/>
            </a:br>
            <a:r>
              <a:rPr lang="en-US" sz="3600" b="1"/>
              <a:t>No Violation</a:t>
            </a:r>
            <a:br>
              <a:rPr lang="en-US" b="1"/>
            </a:br>
            <a:endParaRPr lang="en-US"/>
          </a:p>
          <a:p>
            <a:pPr marL="0" indent="0">
              <a:buNone/>
            </a:pPr>
            <a:r>
              <a:rPr lang="en-US"/>
              <a:t>Court found that the First Amendment does not prevent employees from being disciplined for expressions they make pursuant to their professional duties. </a:t>
            </a:r>
            <a:br>
              <a:rPr lang="en-US"/>
            </a:br>
            <a:r>
              <a:rPr lang="en-US" sz="1050"/>
              <a:t> </a:t>
            </a:r>
            <a:br>
              <a:rPr lang="en-US"/>
            </a:br>
            <a:r>
              <a:rPr lang="it-IT" sz="1400" i="1"/>
              <a:t>Garcetti v. Ceballos</a:t>
            </a:r>
            <a:r>
              <a:rPr lang="it-IT" sz="1400"/>
              <a:t>, 547 U.S. 410 (2006).</a:t>
            </a:r>
            <a:endParaRPr lang="en-US" sz="1400"/>
          </a:p>
          <a:p>
            <a:endParaRPr lang="en-US"/>
          </a:p>
        </p:txBody>
      </p:sp>
      <p:sp>
        <p:nvSpPr>
          <p:cNvPr id="4" name="Title 3">
            <a:extLst>
              <a:ext uri="{FF2B5EF4-FFF2-40B4-BE49-F238E27FC236}">
                <a16:creationId xmlns:a16="http://schemas.microsoft.com/office/drawing/2014/main" id="{BE6BBA67-FF48-4EE2-9F13-100B7D97C32C}"/>
              </a:ext>
            </a:extLst>
          </p:cNvPr>
          <p:cNvSpPr>
            <a:spLocks noGrp="1"/>
          </p:cNvSpPr>
          <p:nvPr>
            <p:ph type="title"/>
          </p:nvPr>
        </p:nvSpPr>
        <p:spPr/>
        <p:txBody>
          <a:bodyPr/>
          <a:lstStyle/>
          <a:p>
            <a:r>
              <a:rPr lang="en-US"/>
              <a:t>(1)  First Amendment Violation?</a:t>
            </a:r>
          </a:p>
        </p:txBody>
      </p:sp>
      <p:pic>
        <p:nvPicPr>
          <p:cNvPr id="5" name="Graphic 4" descr="No sign">
            <a:extLst>
              <a:ext uri="{FF2B5EF4-FFF2-40B4-BE49-F238E27FC236}">
                <a16:creationId xmlns:a16="http://schemas.microsoft.com/office/drawing/2014/main" id="{0A4D0E87-8FAC-4273-B3DE-B2449249F5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10388" y="1909135"/>
            <a:ext cx="1137309" cy="1137309"/>
          </a:xfrm>
          <a:prstGeom prst="rect">
            <a:avLst/>
          </a:prstGeom>
        </p:spPr>
      </p:pic>
    </p:spTree>
    <p:extLst>
      <p:ext uri="{BB962C8B-B14F-4D97-AF65-F5344CB8AC3E}">
        <p14:creationId xmlns:p14="http://schemas.microsoft.com/office/powerpoint/2010/main" val="1554021964"/>
      </p:ext>
    </p:extLst>
  </p:cSld>
  <p:clrMapOvr>
    <a:masterClrMapping/>
  </p:clrMapOvr>
  <p:transition/>
  <p:timing/>
</p:sld>
</file>

<file path=ppt/slides/slide3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D9920D13-8A6F-4D60-B608-6EFF5FF8403C}"/>
              </a:ext>
            </a:extLst>
          </p:cNvPr>
          <p:cNvSpPr>
            <a:spLocks noGrp="1"/>
          </p:cNvSpPr>
          <p:nvPr>
            <p:ph idx="1"/>
          </p:nvPr>
        </p:nvSpPr>
        <p:spPr>
          <a:xfrm>
            <a:off x="559180" y="1793522"/>
            <a:ext cx="8229600" cy="4050115"/>
          </a:xfrm>
        </p:spPr>
        <p:txBody>
          <a:bodyPr/>
          <a:lstStyle/>
          <a:p>
            <a:r>
              <a:rPr lang="en-US"/>
              <a:t>A Dean of Students posted an ad on Craigslist titled “Horned up all weekend and need release,” where he was soliciting sex. The posting contained pictures of his face, torso, genitalia, and anus, as well as obscene written text.  </a:t>
            </a:r>
          </a:p>
          <a:p>
            <a:endParaRPr lang="en-US" sz="1000"/>
          </a:p>
          <a:p>
            <a:r>
              <a:rPr lang="en-US"/>
              <a:t>The posting was discovered by a parent and reported to the District.</a:t>
            </a:r>
          </a:p>
          <a:p>
            <a:endParaRPr lang="en-US"/>
          </a:p>
        </p:txBody>
      </p:sp>
      <p:sp>
        <p:nvSpPr>
          <p:cNvPr id="3" name="Title 2">
            <a:extLst>
              <a:ext uri="{FF2B5EF4-FFF2-40B4-BE49-F238E27FC236}">
                <a16:creationId xmlns:a16="http://schemas.microsoft.com/office/drawing/2014/main" id="{2EBD4766-87C6-4E7E-AB1C-2128F2E45D20}"/>
              </a:ext>
            </a:extLst>
          </p:cNvPr>
          <p:cNvSpPr>
            <a:spLocks noGrp="1"/>
          </p:cNvSpPr>
          <p:nvPr>
            <p:ph type="title"/>
          </p:nvPr>
        </p:nvSpPr>
        <p:spPr/>
        <p:txBody>
          <a:bodyPr/>
          <a:lstStyle/>
          <a:p>
            <a:r>
              <a:rPr lang="en-US"/>
              <a:t>(2) First Amendment Violation?</a:t>
            </a:r>
          </a:p>
        </p:txBody>
      </p:sp>
      <p:pic>
        <p:nvPicPr>
          <p:cNvPr id="4" name="Picture 3">
            <a:extLst>
              <a:ext uri="{FF2B5EF4-FFF2-40B4-BE49-F238E27FC236}">
                <a16:creationId xmlns:a16="http://schemas.microsoft.com/office/drawing/2014/main" id="{4468C43E-2325-4F08-B74E-891203F0E324}"/>
              </a:ext>
            </a:extLst>
          </p:cNvPr>
          <p:cNvPicPr>
            <a:picLocks noChangeAspect="1"/>
          </p:cNvPicPr>
          <p:nvPr/>
        </p:nvPicPr>
        <p:blipFill>
          <a:blip r:embed="rId3"/>
          <a:stretch>
            <a:fillRect/>
          </a:stretch>
        </p:blipFill>
        <p:spPr>
          <a:xfrm>
            <a:off x="2654122" y="4338841"/>
            <a:ext cx="3835756" cy="1726816"/>
          </a:xfrm>
          <a:prstGeom prst="rect">
            <a:avLst/>
          </a:prstGeom>
        </p:spPr>
      </p:pic>
    </p:spTree>
    <p:extLst>
      <p:ext uri="{BB962C8B-B14F-4D97-AF65-F5344CB8AC3E}">
        <p14:creationId xmlns:p14="http://schemas.microsoft.com/office/powerpoint/2010/main" val="1898355940"/>
      </p:ext>
    </p:extLst>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65604376-5A8E-480E-9E9A-849B41AC986A}"/>
              </a:ext>
            </a:extLst>
          </p:cNvPr>
          <p:cNvSpPr>
            <a:spLocks noGrp="1"/>
          </p:cNvSpPr>
          <p:nvPr>
            <p:ph idx="1"/>
          </p:nvPr>
        </p:nvSpPr>
        <p:spPr>
          <a:xfrm>
            <a:off x="464283" y="1793522"/>
            <a:ext cx="8229600" cy="4050115"/>
          </a:xfrm>
        </p:spPr>
        <p:txBody>
          <a:bodyPr/>
          <a:lstStyle/>
          <a:p>
            <a:pPr marL="0" lvl="0" indent="0">
              <a:buNone/>
            </a:pPr>
            <a:r>
              <a:rPr lang="en-US" i="1"/>
              <a:t>This presentation is intended for general informational purposes only. Answers to legal questions about employees’ speech in and out of the workplace may involve analysis of both state and federal law and can vary greatly depending upon the specific facts in a given circumstance. Please consult an attorney about your specific situation. </a:t>
            </a:r>
          </a:p>
          <a:p>
            <a:endParaRPr lang="en-US"/>
          </a:p>
        </p:txBody>
      </p:sp>
      <p:sp>
        <p:nvSpPr>
          <p:cNvPr id="3" name="Title 2">
            <a:extLst>
              <a:ext uri="{FF2B5EF4-FFF2-40B4-BE49-F238E27FC236}">
                <a16:creationId xmlns:a16="http://schemas.microsoft.com/office/drawing/2014/main" id="{A0887F2B-0F03-4B1E-ACF1-06407EC0558D}"/>
              </a:ext>
            </a:extLst>
          </p:cNvPr>
          <p:cNvSpPr>
            <a:spLocks noGrp="1"/>
          </p:cNvSpPr>
          <p:nvPr>
            <p:ph type="title"/>
          </p:nvPr>
        </p:nvSpPr>
        <p:spPr/>
        <p:txBody>
          <a:bodyPr/>
          <a:lstStyle/>
          <a:p>
            <a:r>
              <a:rPr lang="en-US"/>
              <a:t>Disclaimer</a:t>
            </a:r>
          </a:p>
        </p:txBody>
      </p:sp>
    </p:spTree>
    <p:extLst>
      <p:ext uri="{BB962C8B-B14F-4D97-AF65-F5344CB8AC3E}">
        <p14:creationId xmlns:p14="http://schemas.microsoft.com/office/powerpoint/2010/main" val="3747275530"/>
      </p:ext>
    </p:extLst>
  </p:cSld>
  <p:clrMapOvr>
    <a:masterClrMapping/>
  </p:clrMapOvr>
  <p:transition/>
  <p:timing/>
</p:sld>
</file>

<file path=ppt/slides/slide4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1276BAF9-6BD1-4D79-A9E4-81F6FAC4112D}"/>
              </a:ext>
            </a:extLst>
          </p:cNvPr>
          <p:cNvSpPr>
            <a:spLocks noGrp="1"/>
          </p:cNvSpPr>
          <p:nvPr>
            <p:ph idx="1"/>
          </p:nvPr>
        </p:nvSpPr>
        <p:spPr>
          <a:xfrm>
            <a:off x="559180" y="1793522"/>
            <a:ext cx="8229600" cy="4050115"/>
          </a:xfrm>
        </p:spPr>
        <p:txBody>
          <a:bodyPr/>
          <a:lstStyle/>
          <a:p>
            <a:pPr marL="0" indent="0" algn="ctr">
              <a:buNone/>
            </a:pPr>
            <a:r>
              <a:rPr lang="en-US" sz="1800" b="1"/>
              <a:t>  </a:t>
            </a:r>
            <a:br>
              <a:rPr lang="en-US" sz="3600" b="1"/>
            </a:br>
            <a:r>
              <a:rPr lang="en-US" sz="3600" b="1"/>
              <a:t>No Violation</a:t>
            </a:r>
            <a:br>
              <a:rPr lang="en-US" sz="3200" b="1"/>
            </a:br>
            <a:endParaRPr lang="en-US" sz="2600" b="1"/>
          </a:p>
          <a:p>
            <a:r>
              <a:rPr lang="en-US"/>
              <a:t>The Court found that the employee’s conduct was “detrimental to the mission and functions of [his] employer.”  </a:t>
            </a:r>
          </a:p>
          <a:p>
            <a:endParaRPr lang="en-US" sz="1000"/>
          </a:p>
          <a:p>
            <a:r>
              <a:rPr lang="en-US"/>
              <a:t>Interestingly, this decision was only after a prior ruling found employee’s rights had been violated and ordered the school district to return the Dean of Students to employment.</a:t>
            </a:r>
          </a:p>
          <a:p>
            <a:pPr marL="0" indent="-285750">
              <a:buNone/>
            </a:pPr>
            <a:r>
              <a:rPr lang="en-US" sz="1400" i="1"/>
              <a:t>    San Diego Unif. Sch. Dist. v. Comm. on Prof. Competence,</a:t>
            </a:r>
            <a:r>
              <a:rPr lang="en-US" sz="1400"/>
              <a:t> 194 Cal.App.4th 1454 (2011)</a:t>
            </a:r>
          </a:p>
          <a:p>
            <a:endParaRPr lang="en-US"/>
          </a:p>
        </p:txBody>
      </p:sp>
      <p:sp>
        <p:nvSpPr>
          <p:cNvPr id="3" name="Title 2">
            <a:extLst>
              <a:ext uri="{FF2B5EF4-FFF2-40B4-BE49-F238E27FC236}">
                <a16:creationId xmlns:a16="http://schemas.microsoft.com/office/drawing/2014/main" id="{CB1EECDB-DF66-49DB-8114-62B9141C0CD7}"/>
              </a:ext>
            </a:extLst>
          </p:cNvPr>
          <p:cNvSpPr>
            <a:spLocks noGrp="1"/>
          </p:cNvSpPr>
          <p:nvPr>
            <p:ph type="title"/>
          </p:nvPr>
        </p:nvSpPr>
        <p:spPr/>
        <p:txBody>
          <a:bodyPr/>
          <a:lstStyle/>
          <a:p>
            <a:r>
              <a:rPr lang="en-US"/>
              <a:t>(2) First Amendment Violation?</a:t>
            </a:r>
          </a:p>
        </p:txBody>
      </p:sp>
      <p:pic>
        <p:nvPicPr>
          <p:cNvPr id="4" name="Graphic 3" descr="No sign">
            <a:extLst>
              <a:ext uri="{FF2B5EF4-FFF2-40B4-BE49-F238E27FC236}">
                <a16:creationId xmlns:a16="http://schemas.microsoft.com/office/drawing/2014/main" id="{CFC983A4-10E5-42A8-87AC-B5FAB4F1D65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52430" y="1730462"/>
            <a:ext cx="1137309" cy="1137309"/>
          </a:xfrm>
          <a:prstGeom prst="rect">
            <a:avLst/>
          </a:prstGeom>
        </p:spPr>
      </p:pic>
    </p:spTree>
    <p:extLst>
      <p:ext uri="{BB962C8B-B14F-4D97-AF65-F5344CB8AC3E}">
        <p14:creationId xmlns:p14="http://schemas.microsoft.com/office/powerpoint/2010/main" val="1704131850"/>
      </p:ext>
    </p:extLst>
  </p:cSld>
  <p:clrMapOvr>
    <a:masterClrMapping/>
  </p:clrMapOvr>
  <p:transition/>
  <p:timing/>
</p:sld>
</file>

<file path=ppt/slides/slide4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E2620089-ADF3-4063-9B49-F3AF0B5C54FC}"/>
              </a:ext>
            </a:extLst>
          </p:cNvPr>
          <p:cNvSpPr>
            <a:spLocks noGrp="1"/>
          </p:cNvSpPr>
          <p:nvPr>
            <p:ph idx="1"/>
          </p:nvPr>
        </p:nvSpPr>
        <p:spPr>
          <a:xfrm>
            <a:off x="457200" y="1793522"/>
            <a:ext cx="8229600" cy="4050115"/>
          </a:xfrm>
        </p:spPr>
        <p:txBody>
          <a:bodyPr/>
          <a:lstStyle/>
          <a:p>
            <a:r>
              <a:rPr lang="en-US"/>
              <a:t>Former police officer spoke to the alderman after a city council meeting about complaints from citizens regarding the enforcement of the city’s DUI laws, which had not been previously enforced.</a:t>
            </a:r>
          </a:p>
          <a:p>
            <a:pPr lvl="1"/>
            <a:r>
              <a:rPr lang="en-US"/>
              <a:t>He stated: “All I’m trying to do out here is do my job.”</a:t>
            </a:r>
          </a:p>
          <a:p>
            <a:pPr lvl="1"/>
            <a:r>
              <a:rPr lang="en-US"/>
              <a:t>He also spoke to the newly-elected mayor about the importance of DUI laws and “sacrificing people’s safety for political reasons was not an option.”</a:t>
            </a:r>
          </a:p>
          <a:p>
            <a:pPr lvl="1"/>
            <a:r>
              <a:rPr lang="en-US"/>
              <a:t>The officer was subsequently laid off pursuant to a city council vote.</a:t>
            </a:r>
          </a:p>
        </p:txBody>
      </p:sp>
      <p:sp>
        <p:nvSpPr>
          <p:cNvPr id="3" name="Title 2">
            <a:extLst>
              <a:ext uri="{FF2B5EF4-FFF2-40B4-BE49-F238E27FC236}">
                <a16:creationId xmlns:a16="http://schemas.microsoft.com/office/drawing/2014/main" id="{CD6ACA39-C76B-4AC2-BBCA-5D00C9A9029F}"/>
              </a:ext>
            </a:extLst>
          </p:cNvPr>
          <p:cNvSpPr>
            <a:spLocks noGrp="1"/>
          </p:cNvSpPr>
          <p:nvPr>
            <p:ph type="title"/>
          </p:nvPr>
        </p:nvSpPr>
        <p:spPr/>
        <p:txBody>
          <a:bodyPr/>
          <a:lstStyle/>
          <a:p>
            <a:r>
              <a:rPr lang="en-US"/>
              <a:t>(3) First Amendment Violation?</a:t>
            </a:r>
          </a:p>
        </p:txBody>
      </p:sp>
    </p:spTree>
    <p:extLst>
      <p:ext uri="{BB962C8B-B14F-4D97-AF65-F5344CB8AC3E}">
        <p14:creationId xmlns:p14="http://schemas.microsoft.com/office/powerpoint/2010/main" val="1977084185"/>
      </p:ext>
    </p:extLst>
  </p:cSld>
  <p:clrMapOvr>
    <a:masterClrMapping/>
  </p:clrMapOvr>
  <p:transition/>
  <p:timing/>
</p:sld>
</file>

<file path=ppt/slides/slide4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8668AF9B-F4AA-4F91-91F4-813B40F3FF11}"/>
              </a:ext>
            </a:extLst>
          </p:cNvPr>
          <p:cNvSpPr>
            <a:spLocks noGrp="1"/>
          </p:cNvSpPr>
          <p:nvPr>
            <p:ph idx="1"/>
          </p:nvPr>
        </p:nvSpPr>
        <p:spPr>
          <a:xfrm>
            <a:off x="559180" y="1793522"/>
            <a:ext cx="8229600" cy="4050115"/>
          </a:xfrm>
        </p:spPr>
        <p:txBody>
          <a:bodyPr/>
          <a:lstStyle/>
          <a:p>
            <a:pPr marL="0" indent="0" algn="ctr">
              <a:buNone/>
            </a:pPr>
            <a:r>
              <a:rPr lang="en-US" sz="3600" b="1"/>
              <a:t>Yes –</a:t>
            </a:r>
            <a:r>
              <a:rPr lang="en-US" sz="3200" b="1"/>
              <a:t> </a:t>
            </a:r>
            <a:r>
              <a:rPr lang="en-US" sz="3200"/>
              <a:t>Court found a violation because:</a:t>
            </a:r>
          </a:p>
          <a:p>
            <a:r>
              <a:rPr lang="en-US" sz="2100"/>
              <a:t>Employee was speaking as a private citizen </a:t>
            </a:r>
          </a:p>
          <a:p>
            <a:r>
              <a:rPr lang="en-US" sz="2100"/>
              <a:t>Employee’s speech was a matter of public concern</a:t>
            </a:r>
          </a:p>
          <a:p>
            <a:r>
              <a:rPr lang="en-US" sz="2100"/>
              <a:t>Employee’s interest outweighed the interests of the employer</a:t>
            </a:r>
          </a:p>
          <a:p>
            <a:pPr marL="806450" lvl="1" indent="-349250"/>
            <a:r>
              <a:rPr lang="en-US" sz="2100"/>
              <a:t>No evidence his statements impacted other officers’ abilities to do their job (even if they didn’t enforce the DUI laws as strenuously)</a:t>
            </a:r>
          </a:p>
          <a:p>
            <a:pPr marL="806450" lvl="1" indent="-349250"/>
            <a:r>
              <a:rPr lang="en-US" sz="2100"/>
              <a:t>His statements were made to individuals outside the police department.</a:t>
            </a:r>
          </a:p>
          <a:p>
            <a:endParaRPr lang="en-US" sz="2100"/>
          </a:p>
          <a:p>
            <a:r>
              <a:rPr lang="en-US" sz="1200" i="1" err="1"/>
              <a:t>Willoby v. Mason City, Ill., 449 F. Supp. Ed 806 (C.D. Ill, March 27, 2020)</a:t>
            </a:r>
            <a:endParaRPr lang="en-US" sz="1200"/>
          </a:p>
          <a:p>
            <a:endParaRPr lang="en-US"/>
          </a:p>
        </p:txBody>
      </p:sp>
      <p:sp>
        <p:nvSpPr>
          <p:cNvPr id="3" name="Title 2">
            <a:extLst>
              <a:ext uri="{FF2B5EF4-FFF2-40B4-BE49-F238E27FC236}">
                <a16:creationId xmlns:a16="http://schemas.microsoft.com/office/drawing/2014/main" id="{6E2F9C45-3690-4AE0-A8DA-1D7782D9D775}"/>
              </a:ext>
            </a:extLst>
          </p:cNvPr>
          <p:cNvSpPr>
            <a:spLocks noGrp="1"/>
          </p:cNvSpPr>
          <p:nvPr>
            <p:ph type="title"/>
          </p:nvPr>
        </p:nvSpPr>
        <p:spPr/>
        <p:txBody>
          <a:bodyPr/>
          <a:lstStyle/>
          <a:p>
            <a:r>
              <a:rPr lang="en-US"/>
              <a:t>(3) First Amendment Violation?</a:t>
            </a:r>
          </a:p>
        </p:txBody>
      </p:sp>
      <p:pic>
        <p:nvPicPr>
          <p:cNvPr id="4" name="Graphic 3" descr="Checkmark">
            <a:extLst>
              <a:ext uri="{FF2B5EF4-FFF2-40B4-BE49-F238E27FC236}">
                <a16:creationId xmlns:a16="http://schemas.microsoft.com/office/drawing/2014/main" id="{5831280B-C1D7-4E35-8FFC-21D9C13C0B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117" y="1793522"/>
            <a:ext cx="589007" cy="589007"/>
          </a:xfrm>
          <a:prstGeom prst="rect">
            <a:avLst/>
          </a:prstGeom>
        </p:spPr>
      </p:pic>
    </p:spTree>
    <p:extLst>
      <p:ext uri="{BB962C8B-B14F-4D97-AF65-F5344CB8AC3E}">
        <p14:creationId xmlns:p14="http://schemas.microsoft.com/office/powerpoint/2010/main" val="1606776362"/>
      </p:ext>
    </p:extLst>
  </p:cSld>
  <p:clrMapOvr>
    <a:masterClrMapping/>
  </p:clrMapOvr>
  <p:transition/>
  <p:timing/>
</p:sld>
</file>

<file path=ppt/slides/slide4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66162FF2-D259-4B43-87BC-7AA73C5982A6}"/>
              </a:ext>
            </a:extLst>
          </p:cNvPr>
          <p:cNvSpPr>
            <a:spLocks noGrp="1"/>
          </p:cNvSpPr>
          <p:nvPr>
            <p:ph idx="1"/>
          </p:nvPr>
        </p:nvSpPr>
        <p:spPr/>
        <p:txBody>
          <a:bodyPr/>
          <a:lstStyle/>
          <a:p>
            <a:pPr marL="0" indent="0" algn="ctr">
              <a:buNone/>
            </a:pPr>
            <a:r>
              <a:rPr lang="en-US" sz="4000"/>
              <a:t>Can you be fired for “liking” a Facebook post?</a:t>
            </a:r>
          </a:p>
          <a:p>
            <a:endParaRPr lang="en-US"/>
          </a:p>
        </p:txBody>
      </p:sp>
      <p:sp>
        <p:nvSpPr>
          <p:cNvPr id="3" name="Title 2">
            <a:extLst>
              <a:ext uri="{FF2B5EF4-FFF2-40B4-BE49-F238E27FC236}">
                <a16:creationId xmlns:a16="http://schemas.microsoft.com/office/drawing/2014/main" id="{7C65541B-F91F-4F0E-8D1B-2B61DA5188E5}"/>
              </a:ext>
            </a:extLst>
          </p:cNvPr>
          <p:cNvSpPr>
            <a:spLocks noGrp="1"/>
          </p:cNvSpPr>
          <p:nvPr>
            <p:ph type="title"/>
          </p:nvPr>
        </p:nvSpPr>
        <p:spPr/>
        <p:txBody>
          <a:bodyPr/>
          <a:lstStyle/>
          <a:p>
            <a:r>
              <a:rPr lang="en-US"/>
              <a:t>“Likes” and the First Amendment</a:t>
            </a:r>
          </a:p>
        </p:txBody>
      </p:sp>
      <p:pic>
        <p:nvPicPr>
          <p:cNvPr id="4" name="Picture 3">
            <a:extLst>
              <a:ext uri="{FF2B5EF4-FFF2-40B4-BE49-F238E27FC236}">
                <a16:creationId xmlns:a16="http://schemas.microsoft.com/office/drawing/2014/main" id="{2E129831-6C3B-41DE-A084-7A256C0F8CD4}"/>
              </a:ext>
            </a:extLst>
          </p:cNvPr>
          <p:cNvPicPr>
            <a:picLocks noChangeAspect="1"/>
          </p:cNvPicPr>
          <p:nvPr/>
        </p:nvPicPr>
        <p:blipFill>
          <a:blip r:embed="rId3"/>
          <a:stretch>
            <a:fillRect/>
          </a:stretch>
        </p:blipFill>
        <p:spPr>
          <a:xfrm rot="21146104">
            <a:off x="1382101" y="3482101"/>
            <a:ext cx="2389839" cy="2121592"/>
          </a:xfrm>
          <a:prstGeom prst="rect">
            <a:avLst/>
          </a:prstGeom>
        </p:spPr>
      </p:pic>
      <p:pic>
        <p:nvPicPr>
          <p:cNvPr id="5" name="Picture 4">
            <a:extLst>
              <a:ext uri="{FF2B5EF4-FFF2-40B4-BE49-F238E27FC236}">
                <a16:creationId xmlns:a16="http://schemas.microsoft.com/office/drawing/2014/main" id="{EDF8D76E-D048-43A8-AD4D-0E62DD7F0F10}"/>
              </a:ext>
            </a:extLst>
          </p:cNvPr>
          <p:cNvPicPr>
            <a:picLocks noChangeAspect="1"/>
          </p:cNvPicPr>
          <p:nvPr/>
        </p:nvPicPr>
        <p:blipFill>
          <a:blip r:embed="rId4"/>
          <a:stretch>
            <a:fillRect/>
          </a:stretch>
        </p:blipFill>
        <p:spPr>
          <a:xfrm rot="196307">
            <a:off x="4744267" y="3424385"/>
            <a:ext cx="3239533" cy="2555573"/>
          </a:xfrm>
          <a:prstGeom prst="rect">
            <a:avLst/>
          </a:prstGeom>
        </p:spPr>
      </p:pic>
    </p:spTree>
    <p:extLst>
      <p:ext uri="{BB962C8B-B14F-4D97-AF65-F5344CB8AC3E}">
        <p14:creationId xmlns:p14="http://schemas.microsoft.com/office/powerpoint/2010/main" val="1976754118"/>
      </p:ext>
    </p:extLst>
  </p:cSld>
  <p:clrMapOvr>
    <a:masterClrMapping/>
  </p:clrMapOvr>
  <p:transition/>
  <p:timing/>
</p:sld>
</file>

<file path=ppt/slides/slide4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4" name="Content Placeholder 3">
            <a:extLst>
              <a:ext uri="{FF2B5EF4-FFF2-40B4-BE49-F238E27FC236}">
                <a16:creationId xmlns:a16="http://schemas.microsoft.com/office/drawing/2014/main" id="{B0E90898-656D-49A0-8B15-B38A8C6BB90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82192" y="4791070"/>
            <a:ext cx="1583575" cy="15212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a:extLst>
              <a:ext uri="{FF2B5EF4-FFF2-40B4-BE49-F238E27FC236}">
                <a16:creationId xmlns:a16="http://schemas.microsoft.com/office/drawing/2014/main" id="{73E3ED6B-F9F6-4E43-ABAE-060154B25D53}"/>
              </a:ext>
            </a:extLst>
          </p:cNvPr>
          <p:cNvSpPr/>
          <p:nvPr/>
        </p:nvSpPr>
        <p:spPr>
          <a:xfrm>
            <a:off x="696515" y="1744082"/>
            <a:ext cx="7750970" cy="3046988"/>
          </a:xfrm>
          <a:prstGeom prst="rect">
            <a:avLst/>
          </a:prstGeom>
        </p:spPr>
        <p:txBody>
          <a:bodyPr wrap="square">
            <a:spAutoFit/>
          </a:bodyPr>
          <a:lstStyle/>
          <a:p>
            <a:pPr marL="231775" indent="-231775">
              <a:buClr>
                <a:srgbClr val="024886"/>
              </a:buClr>
              <a:buFont typeface="Arial" panose="020b0604020202020204" pitchFamily="34" charset="0"/>
              <a:buChar char="•"/>
            </a:pPr>
            <a:r>
              <a:rPr lang="en-US" sz="2400">
                <a:latin typeface="Arial" panose="020b0604020202020204" pitchFamily="34" charset="0"/>
                <a:cs typeface="Arial" panose="020b0604020202020204" pitchFamily="34" charset="0"/>
              </a:rPr>
              <a:t>During the course of an election for sheriff,</a:t>
            </a:r>
            <a:br>
              <a:rPr lang="en-US" sz="2400">
                <a:latin typeface="Arial" panose="020b0604020202020204" pitchFamily="34" charset="0"/>
                <a:cs typeface="Arial" panose="020b0604020202020204" pitchFamily="34" charset="0"/>
              </a:rPr>
            </a:br>
            <a:r>
              <a:rPr lang="en-US" sz="2400">
                <a:latin typeface="Arial" panose="020b0604020202020204" pitchFamily="34" charset="0"/>
                <a:cs typeface="Arial" panose="020b0604020202020204" pitchFamily="34" charset="0"/>
              </a:rPr>
              <a:t>four deputy sheriffs and two non-uniformed civilian employees with the sheriff’s department “Liked” a Facebook page relating to the campaign of a challenger running against the incumbent sheriff. </a:t>
            </a:r>
            <a:br>
              <a:rPr lang="en-US" sz="2400">
                <a:latin typeface="Arial" panose="020b0604020202020204" pitchFamily="34" charset="0"/>
                <a:cs typeface="Arial" panose="020b0604020202020204" pitchFamily="34" charset="0"/>
              </a:rPr>
            </a:br>
            <a:endParaRPr lang="en-US" sz="2400">
              <a:latin typeface="Arial" panose="020b0604020202020204" pitchFamily="34" charset="0"/>
              <a:cs typeface="Arial" panose="020b0604020202020204" pitchFamily="34" charset="0"/>
            </a:endParaRPr>
          </a:p>
          <a:p>
            <a:pPr marL="231775" indent="-231775">
              <a:buClr>
                <a:srgbClr val="024886"/>
              </a:buClr>
              <a:buFont typeface="Arial" panose="020b0604020202020204" pitchFamily="34" charset="0"/>
              <a:buChar char="•"/>
            </a:pPr>
            <a:r>
              <a:rPr lang="en-US" sz="2400">
                <a:latin typeface="Arial" panose="020b0604020202020204" pitchFamily="34" charset="0"/>
                <a:cs typeface="Arial" panose="020b0604020202020204" pitchFamily="34" charset="0"/>
              </a:rPr>
              <a:t>After the current sheriff was re-elected, the sheriff immediately fired the employees.</a:t>
            </a:r>
          </a:p>
        </p:txBody>
      </p:sp>
      <p:sp>
        <p:nvSpPr>
          <p:cNvPr id="3" name="Title 2">
            <a:extLst>
              <a:ext uri="{FF2B5EF4-FFF2-40B4-BE49-F238E27FC236}">
                <a16:creationId xmlns:a16="http://schemas.microsoft.com/office/drawing/2014/main" id="{D39F8A81-2E0A-42A7-B1DB-1C5138053A39}"/>
              </a:ext>
            </a:extLst>
          </p:cNvPr>
          <p:cNvSpPr>
            <a:spLocks noGrp="1"/>
          </p:cNvSpPr>
          <p:nvPr>
            <p:ph type="title"/>
          </p:nvPr>
        </p:nvSpPr>
        <p:spPr/>
        <p:txBody>
          <a:bodyPr/>
          <a:lstStyle/>
          <a:p>
            <a:r>
              <a:rPr lang="en-US"/>
              <a:t>(4) First Amendment Violation?</a:t>
            </a:r>
          </a:p>
        </p:txBody>
      </p:sp>
    </p:spTree>
    <p:extLst>
      <p:ext uri="{BB962C8B-B14F-4D97-AF65-F5344CB8AC3E}">
        <p14:creationId xmlns:p14="http://schemas.microsoft.com/office/powerpoint/2010/main" val="214289451"/>
      </p:ext>
    </p:extLst>
  </p:cSld>
  <p:clrMapOvr>
    <a:masterClrMapping/>
  </p:clrMapOvr>
  <p:transition/>
  <p:timing/>
</p:sld>
</file>

<file path=ppt/slides/slide4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C32E239B-8870-4FAE-ACFF-B2B9A27F31A6}"/>
              </a:ext>
            </a:extLst>
          </p:cNvPr>
          <p:cNvSpPr>
            <a:spLocks noGrp="1"/>
          </p:cNvSpPr>
          <p:nvPr>
            <p:ph idx="1"/>
          </p:nvPr>
        </p:nvSpPr>
        <p:spPr>
          <a:xfrm>
            <a:off x="559180" y="1910456"/>
            <a:ext cx="8229600" cy="4050115"/>
          </a:xfrm>
        </p:spPr>
        <p:txBody>
          <a:bodyPr/>
          <a:lstStyle/>
          <a:p>
            <a:pPr marL="0" indent="0" algn="ctr">
              <a:buNone/>
            </a:pPr>
            <a:r>
              <a:rPr lang="en-US" sz="3600" b="1"/>
              <a:t> Yes –</a:t>
            </a:r>
            <a:r>
              <a:rPr lang="en-US" sz="3200"/>
              <a:t> Court found a violation because: </a:t>
            </a:r>
          </a:p>
          <a:p>
            <a:pPr marL="231775" indent="-231775"/>
            <a:r>
              <a:rPr lang="en-US"/>
              <a:t>Employee positions were not so entwined with policy that they could be terminated for disloyalty to the Sheriff.</a:t>
            </a:r>
          </a:p>
          <a:p>
            <a:pPr marL="231775" indent="-231775"/>
            <a:r>
              <a:rPr lang="en-US"/>
              <a:t>Their speech was made in their private capacities and related to matters of public concern. </a:t>
            </a:r>
          </a:p>
          <a:p>
            <a:pPr marL="231775" indent="-231775"/>
            <a:r>
              <a:rPr lang="en-US"/>
              <a:t>There was no evidence of disruption to the workplace as a result of their speech. </a:t>
            </a:r>
            <a:br>
              <a:rPr lang="en-US"/>
            </a:br>
            <a:r>
              <a:rPr lang="en-US" sz="1200"/>
              <a:t> </a:t>
            </a:r>
            <a:br>
              <a:rPr lang="en-US"/>
            </a:br>
            <a:r>
              <a:rPr lang="en-US" sz="1200" i="1"/>
              <a:t>Bland v. Roberts</a:t>
            </a:r>
            <a:r>
              <a:rPr lang="en-US" sz="1200"/>
              <a:t>, 730 F.3d 368 (4th Cir. 2013)</a:t>
            </a:r>
          </a:p>
          <a:p>
            <a:endParaRPr lang="en-US"/>
          </a:p>
        </p:txBody>
      </p:sp>
      <p:sp>
        <p:nvSpPr>
          <p:cNvPr id="3" name="Title 2">
            <a:extLst>
              <a:ext uri="{FF2B5EF4-FFF2-40B4-BE49-F238E27FC236}">
                <a16:creationId xmlns:a16="http://schemas.microsoft.com/office/drawing/2014/main" id="{C419717D-1090-4440-A714-B477F59A7731}"/>
              </a:ext>
            </a:extLst>
          </p:cNvPr>
          <p:cNvSpPr>
            <a:spLocks noGrp="1"/>
          </p:cNvSpPr>
          <p:nvPr>
            <p:ph type="title"/>
          </p:nvPr>
        </p:nvSpPr>
        <p:spPr/>
        <p:txBody>
          <a:bodyPr/>
          <a:lstStyle/>
          <a:p>
            <a:r>
              <a:rPr lang="en-US"/>
              <a:t>(4) First Amendment Violation?</a:t>
            </a:r>
          </a:p>
        </p:txBody>
      </p:sp>
      <p:pic>
        <p:nvPicPr>
          <p:cNvPr id="4" name="Graphic 3" descr="Checkmark">
            <a:extLst>
              <a:ext uri="{FF2B5EF4-FFF2-40B4-BE49-F238E27FC236}">
                <a16:creationId xmlns:a16="http://schemas.microsoft.com/office/drawing/2014/main" id="{D782B744-C667-43FA-AE79-64F0179321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9180" y="1910456"/>
            <a:ext cx="589007" cy="589007"/>
          </a:xfrm>
          <a:prstGeom prst="rect">
            <a:avLst/>
          </a:prstGeom>
        </p:spPr>
      </p:pic>
    </p:spTree>
    <p:extLst>
      <p:ext uri="{BB962C8B-B14F-4D97-AF65-F5344CB8AC3E}">
        <p14:creationId xmlns:p14="http://schemas.microsoft.com/office/powerpoint/2010/main" val="887417992"/>
      </p:ext>
    </p:extLst>
  </p:cSld>
  <p:clrMapOvr>
    <a:masterClrMapping/>
  </p:clrMapOvr>
  <p:transition/>
  <p:timing/>
</p:sld>
</file>

<file path=ppt/slides/slide4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6" name="Content Placeholder 2"/>
          <p:cNvSpPr txBox="1"/>
          <p:nvPr/>
        </p:nvSpPr>
        <p:spPr>
          <a:xfrm>
            <a:off x="479425" y="1372266"/>
            <a:ext cx="8229600" cy="47545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Century Gothic" panose="020b0502020202020204" pitchFamily="34" charset="0"/>
                <a:ea typeface="+mn-ea"/>
                <a:cs typeface="+mn-cs"/>
              </a:defRPr>
            </a:lvl1pPr>
            <a:lvl2pPr marL="971550" indent="-514350" algn="l" defTabSz="914400" rtl="0" eaLnBrk="1" latinLnBrk="0" hangingPunct="1">
              <a:lnSpc>
                <a:spcPct val="90000"/>
              </a:lnSpc>
              <a:spcBef>
                <a:spcPts val="500"/>
              </a:spcBef>
              <a:buFont typeface="Courier New" panose="02070309020205020404" pitchFamily="49" charset="0"/>
              <a:buChar char="o"/>
              <a:defRPr sz="32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endParaRPr kumimoji="0" lang="en-US" sz="2400" b="0" i="0" u="none" strike="noStrike" kern="1200" cap="none" spc="0" normalizeH="0" baseline="0" noProof="0">
              <a:ln>
                <a:noFill/>
              </a:ln>
              <a:solidFill>
                <a:sysClr val="windowText" lastClr="000000"/>
              </a:solidFill>
              <a:effectLst/>
              <a:uLnTx/>
              <a:uFillTx/>
              <a:latin typeface="Arial"/>
              <a:ea typeface="+mn-ea"/>
              <a:cs typeface="Arial"/>
            </a:endParaRP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endParaRPr kumimoji="0" lang="en-US" sz="2400" b="0" i="0" u="none" strike="noStrike" kern="1200" cap="none" spc="0" normalizeH="0" baseline="0" noProof="0">
              <a:ln>
                <a:noFill/>
              </a:ln>
              <a:solidFill>
                <a:sysClr val="windowText" lastClr="000000"/>
              </a:solidFill>
              <a:effectLst/>
              <a:uLnTx/>
              <a:uFillTx/>
              <a:latin typeface="Arial"/>
              <a:ea typeface="+mn-ea"/>
              <a:cs typeface="Arial"/>
            </a:endParaRP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endParaRPr kumimoji="0" lang="en-US" sz="2400" b="0" i="0" u="none" strike="noStrike" kern="1200" cap="none" spc="0" normalizeH="0" baseline="0" noProof="0">
              <a:ln>
                <a:noFill/>
              </a:ln>
              <a:solidFill>
                <a:sysClr val="windowText" lastClr="000000"/>
              </a:solidFill>
              <a:effectLst/>
              <a:uLnTx/>
              <a:uFillTx/>
              <a:latin typeface="Arial"/>
              <a:ea typeface="+mn-ea"/>
              <a:cs typeface="Arial"/>
            </a:endParaRP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endParaRPr kumimoji="0" lang="en-US" sz="2400" b="0" i="0" u="none" strike="noStrike" kern="1200" cap="none" spc="0" normalizeH="0" baseline="0" noProof="0">
              <a:ln>
                <a:noFill/>
              </a:ln>
              <a:solidFill>
                <a:sysClr val="windowText" lastClr="000000"/>
              </a:solidFill>
              <a:effectLst/>
              <a:uLnTx/>
              <a:uFillTx/>
              <a:latin typeface="Arial"/>
              <a:ea typeface="+mn-ea"/>
              <a:cs typeface="Arial"/>
            </a:endParaRP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br>
              <a:rPr kumimoji="0" lang="en-US" sz="2400" b="0" i="0" u="none" strike="noStrike" kern="1200" cap="none" spc="0" normalizeH="0" baseline="0" noProof="0">
                <a:ln>
                  <a:noFill/>
                </a:ln>
                <a:solidFill>
                  <a:sysClr val="windowText" lastClr="000000"/>
                </a:solidFill>
                <a:effectLst/>
                <a:uLnTx/>
                <a:uFillTx/>
                <a:latin typeface="Arial"/>
                <a:ea typeface="+mn-ea"/>
                <a:cs typeface="Arial"/>
              </a:rPr>
            </a:br>
            <a:r>
              <a:rPr kumimoji="0" lang="en-US" sz="2400" b="1" i="0" u="none" strike="noStrike" kern="1200" cap="none" spc="0" normalizeH="0" baseline="0" noProof="0">
                <a:ln>
                  <a:noFill/>
                </a:ln>
                <a:solidFill>
                  <a:srgbClr val="024886"/>
                </a:solidFill>
                <a:effectLst/>
                <a:uLnTx/>
                <a:uFillTx/>
                <a:latin typeface="Arial"/>
                <a:ea typeface="+mn-ea"/>
                <a:cs typeface="Arial"/>
              </a:rPr>
              <a:t>Ahlers &amp; Cooney, P.C.</a:t>
            </a:r>
            <a:br>
              <a:rPr kumimoji="0" lang="en-US" sz="2400" b="1" i="0" u="none" strike="noStrike" kern="1200" cap="none" spc="0" normalizeH="0" baseline="0" noProof="0">
                <a:ln>
                  <a:noFill/>
                </a:ln>
                <a:solidFill>
                  <a:srgbClr val="024886"/>
                </a:solidFill>
                <a:effectLst/>
                <a:uLnTx/>
                <a:uFillTx/>
                <a:latin typeface="Arial"/>
                <a:ea typeface="+mn-ea"/>
                <a:cs typeface="Arial"/>
              </a:rPr>
            </a:br>
            <a:endParaRPr kumimoji="0" lang="en-US" sz="2400" b="1" i="0" u="none" strike="noStrike" kern="1200" cap="none" spc="0" normalizeH="0" baseline="0" noProof="0">
              <a:ln>
                <a:noFill/>
              </a:ln>
              <a:solidFill>
                <a:srgbClr val="024886"/>
              </a:solidFill>
              <a:effectLst/>
              <a:uLnTx/>
              <a:uFillTx/>
              <a:latin typeface="Arial"/>
              <a:ea typeface="+mn-ea"/>
              <a:cs typeface="Arial"/>
            </a:endParaRP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kumimoji="0" lang="en-US" sz="2200" b="0" i="0" u="none" strike="noStrike" kern="1200" cap="none" spc="0" normalizeH="0" baseline="0" noProof="0">
                <a:ln>
                  <a:noFill/>
                </a:ln>
                <a:solidFill>
                  <a:srgbClr val="024886"/>
                </a:solidFill>
                <a:effectLst/>
                <a:uLnTx/>
                <a:uFillTx/>
                <a:latin typeface="Arial"/>
                <a:ea typeface="+mn-ea"/>
                <a:cs typeface="Arial"/>
              </a:rPr>
              <a:t>Aaron Hilligas - ahilligas@ahlerslaw.com</a:t>
            </a: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sz="2200">
                <a:solidFill>
                  <a:srgbClr val="024886"/>
                </a:solidFill>
                <a:latin typeface="Arial"/>
                <a:cs typeface="Arial"/>
              </a:rPr>
              <a:t>Ann Smisek - asmisek@ahlerslaw.com</a:t>
            </a:r>
            <a:endParaRPr kumimoji="0" lang="en-US" sz="2200" b="0" i="0" u="none" strike="noStrike" kern="1200" cap="none" spc="0" normalizeH="0" baseline="0" noProof="0">
              <a:ln>
                <a:noFill/>
              </a:ln>
              <a:solidFill>
                <a:srgbClr val="024886"/>
              </a:solidFill>
              <a:effectLst/>
              <a:uLnTx/>
              <a:uFillTx/>
              <a:latin typeface="Arial"/>
              <a:ea typeface="+mn-ea"/>
              <a:cs typeface="Arial"/>
            </a:endParaRPr>
          </a:p>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br>
              <a:rPr kumimoji="0" lang="en-US" sz="2400" b="0" i="0" u="none" strike="noStrike" kern="1200" cap="none" spc="0" normalizeH="0" baseline="0" noProof="0">
                <a:ln>
                  <a:noFill/>
                </a:ln>
                <a:solidFill>
                  <a:srgbClr val="024886"/>
                </a:solidFill>
                <a:effectLst/>
                <a:uLnTx/>
                <a:uFillTx/>
                <a:latin typeface="Arial"/>
                <a:ea typeface="+mn-ea"/>
                <a:cs typeface="Arial"/>
              </a:rPr>
            </a:br>
            <a:br>
              <a:rPr kumimoji="0" lang="en-US" sz="1200" b="0" i="0" u="none" strike="noStrike" kern="1200" cap="none" spc="0" normalizeH="0" baseline="0" noProof="0">
                <a:ln>
                  <a:noFill/>
                </a:ln>
                <a:solidFill>
                  <a:sysClr val="windowText" lastClr="000000"/>
                </a:solidFill>
                <a:effectLst/>
                <a:uLnTx/>
                <a:uFillTx/>
                <a:latin typeface="Arial"/>
                <a:ea typeface="+mn-ea"/>
                <a:cs typeface="Arial"/>
              </a:rPr>
            </a:br>
            <a:endParaRPr kumimoji="0" lang="en-US" sz="2400" b="0" i="0" u="none" strike="noStrike" kern="1200" cap="none" spc="0" normalizeH="0" baseline="0" noProof="0">
              <a:ln>
                <a:noFill/>
              </a:ln>
              <a:solidFill>
                <a:srgbClr val="94B6D2">
                  <a:lumMod val="50000"/>
                </a:srgbClr>
              </a:solidFill>
              <a:effectLst/>
              <a:uLnTx/>
              <a:uFillTx/>
              <a:latin typeface="Arial"/>
              <a:ea typeface="+mn-ea"/>
              <a:cs typeface="Arial"/>
            </a:endParaRPr>
          </a:p>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ysClr val="windowText" lastClr="000000"/>
              </a:solidFill>
              <a:effectLst/>
              <a:uLnTx/>
              <a:uFillTx/>
              <a:latin typeface="Arial"/>
              <a:ea typeface="+mn-ea"/>
              <a:cs typeface="Aria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810000" y="1616106"/>
            <a:ext cx="1524000" cy="1524000"/>
          </a:xfrm>
          <a:prstGeom prst="rect">
            <a:avLst/>
          </a:prstGeom>
          <a:noFill/>
          <a:ln>
            <a:noFill/>
          </a:ln>
          <a:extLst>
            <a:ext uri="{909E8E84-426E-40dd-AFC4-6F175D3DCCD1}">
              <a14:hiddenFill xmlns="" xmlns:a14="http://schemas.microsoft.com/office/drawing/2010/main" xmlns:p15="http://schemas.microsoft.com/office/powerpoint/2012/main" xmlns:p14="http://schemas.microsoft.com/office/powerpoint/2010/main">
                <a:solidFill>
                  <a:srgbClr val="FFFFFF"/>
                </a:solidFill>
              </a14:hiddenFill>
            </a:ext>
            <a:ext uri="{91240B29-F687-4f45-9708-019B960494DF}">
              <a14:hiddenLine xmlns="" xmlns:a14="http://schemas.microsoft.com/office/drawing/2010/main" xmlns:p15="http://schemas.microsoft.com/office/powerpoint/2012/main" xmlns:p14="http://schemas.microsoft.com/office/powerpoint/2010/main" w="9525">
                <a:solidFill>
                  <a:srgbClr val="000000"/>
                </a:solidFill>
                <a:miter lim="800000"/>
                <a:headEnd/>
                <a:tailEnd/>
              </a14:hiddenLine>
            </a:ext>
          </a:extLst>
        </p:spPr>
      </p:pic>
      <p:sp>
        <p:nvSpPr>
          <p:cNvPr id="3" name="Title 2"/>
          <p:cNvSpPr>
            <a:spLocks noGrp="1"/>
          </p:cNvSpPr>
          <p:nvPr>
            <p:ph type="title"/>
          </p:nvPr>
        </p:nvSpPr>
        <p:spPr/>
        <p:txBody>
          <a:bodyPr/>
          <a:lstStyle/>
          <a:p>
            <a:r>
              <a:rPr lang="en-US"/>
              <a:t>Q &amp; A Time</a:t>
            </a:r>
          </a:p>
        </p:txBody>
      </p:sp>
      <p:pic>
        <p:nvPicPr>
          <p:cNvPr id="2" name="Picture 1">
            <a:extLst>
              <a:ext uri="{FF2B5EF4-FFF2-40B4-BE49-F238E27FC236}">
                <a16:creationId xmlns:a16="http://schemas.microsoft.com/office/drawing/2014/main" id="{B9D85F05-CCB9-418B-A5C1-7683CE244B9D}"/>
              </a:ext>
            </a:extLst>
          </p:cNvPr>
          <p:cNvPicPr>
            <a:picLocks noChangeAspect="1"/>
          </p:cNvPicPr>
          <p:nvPr/>
        </p:nvPicPr>
        <p:blipFill>
          <a:blip r:embed="rId4"/>
          <a:stretch>
            <a:fillRect/>
          </a:stretch>
        </p:blipFill>
        <p:spPr>
          <a:xfrm>
            <a:off x="8104198" y="731172"/>
            <a:ext cx="793645" cy="793645"/>
          </a:xfrm>
          <a:prstGeom prst="rect">
            <a:avLst/>
          </a:prstGeom>
        </p:spPr>
      </p:pic>
      <p:pic>
        <p:nvPicPr>
          <p:cNvPr id="5" name="Picture 4">
            <a:extLst>
              <a:ext uri="{FF2B5EF4-FFF2-40B4-BE49-F238E27FC236}">
                <a16:creationId xmlns:a16="http://schemas.microsoft.com/office/drawing/2014/main" id="{E3040064-1219-45DC-B44B-8820BF274A94}"/>
              </a:ext>
            </a:extLst>
          </p:cNvPr>
          <p:cNvPicPr>
            <a:picLocks noChangeAspect="1"/>
          </p:cNvPicPr>
          <p:nvPr/>
        </p:nvPicPr>
        <p:blipFill>
          <a:blip r:embed="rId5"/>
          <a:stretch>
            <a:fillRect/>
          </a:stretch>
        </p:blipFill>
        <p:spPr>
          <a:xfrm>
            <a:off x="7013012" y="731172"/>
            <a:ext cx="793645" cy="793645"/>
          </a:xfrm>
          <a:prstGeom prst="rect">
            <a:avLst/>
          </a:prstGeom>
        </p:spPr>
      </p:pic>
    </p:spTree>
    <p:extLst>
      <p:ext uri="{BB962C8B-B14F-4D97-AF65-F5344CB8AC3E}">
        <p14:creationId xmlns:p14="http://schemas.microsoft.com/office/powerpoint/2010/main" val="2716429957"/>
      </p:ext>
    </p:extLst>
  </p:cSld>
  <p:clrMapOvr>
    <a:masterClrMapping/>
  </p:clrMapOvr>
  <p:transition/>
  <p:timing/>
</p:sld>
</file>

<file path=ppt/slides/slide4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Title 2"/>
          <p:cNvSpPr>
            <a:spLocks noGrp="1"/>
          </p:cNvSpPr>
          <p:nvPr>
            <p:ph type="ctrTitle"/>
          </p:nvPr>
        </p:nvSpPr>
        <p:spPr>
          <a:xfrm>
            <a:off x="3919905" y="3249963"/>
            <a:ext cx="4874662" cy="1974784"/>
          </a:xfrm>
        </p:spPr>
        <p:txBody>
          <a:bodyPr/>
          <a:lstStyle/>
          <a:p>
            <a:pPr algn="ctr"/>
            <a:r>
              <a:rPr lang="en-US" sz="4800"/>
              <a:t>Thank You!</a:t>
            </a:r>
          </a:p>
        </p:txBody>
      </p:sp>
      <p:sp>
        <p:nvSpPr>
          <p:cNvPr id="4" name="Footer Placeholder 3"/>
          <p:cNvSpPr>
            <a:spLocks noGrp="1"/>
          </p:cNvSpPr>
          <p:nvPr>
            <p:ph type="ftr" sz="quarter" idx="3"/>
          </p:nvPr>
        </p:nvSpPr>
        <p:spPr>
          <a:xfrm>
            <a:off x="6610432" y="6527370"/>
            <a:ext cx="2421731" cy="273050"/>
          </a:xfrm>
          <a:prstGeom prst="rect">
            <a:avLst/>
          </a:prstGeom>
        </p:spPr>
        <p:txBody>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en-US" sz="700" b="0" i="1" u="none" strike="noStrike" kern="1200" cap="none" spc="0" normalizeH="0" baseline="0" noProof="0">
                <a:ln>
                  <a:noFill/>
                </a:ln>
                <a:solidFill>
                  <a:srgbClr val="FFFFFF"/>
                </a:solidFill>
                <a:effectLst/>
                <a:uLnTx/>
                <a:uFillTx/>
                <a:latin typeface="Arial"/>
                <a:ea typeface="Tahoma" panose="020b0604030504040204" pitchFamily="34" charset="0"/>
                <a:cs typeface="Tahoma" panose="020b0604030504040204" pitchFamily="34" charset="0"/>
              </a:rPr>
              <a:t>©Ahlers &amp; Cooney, P.C. - All Rights Reserved</a:t>
            </a:r>
            <a:endParaRPr kumimoji="0" lang="en-US" sz="700" b="0" i="0" u="none" strike="noStrike" kern="1200" cap="none" spc="0" normalizeH="0" baseline="0" noProof="0">
              <a:ln>
                <a:noFill/>
              </a:ln>
              <a:solidFill>
                <a:srgbClr val="FFFFFF"/>
              </a:solidFill>
              <a:effectLst/>
              <a:uLnTx/>
              <a:uFillTx/>
              <a:latin typeface="Arial"/>
              <a:ea typeface="+mn-ea"/>
              <a:cs typeface="Arial"/>
            </a:endParaRPr>
          </a:p>
        </p:txBody>
      </p:sp>
      <p:sp>
        <p:nvSpPr>
          <p:cNvPr id="9" name="Slide Number Placeholder 5"/>
          <p:cNvSpPr>
            <a:spLocks noGrp="1"/>
          </p:cNvSpPr>
          <p:nvPr>
            <p:ph type="sldNum" sz="quarter" idx="4294967295"/>
          </p:nvPr>
        </p:nvSpPr>
        <p:spPr>
          <a:xfrm>
            <a:off x="75498" y="6467222"/>
            <a:ext cx="2057400" cy="365125"/>
          </a:xfrm>
          <a:prstGeom prst="rect">
            <a:avLst/>
          </a:prstGeom>
        </p:spPr>
        <p:txBody>
          <a:bodyPr vert="horz" lIns="91440" tIns="45720" rIns="91440" bIns="45720" rtlCol="0" anchor="ctr"/>
          <a:lstStyle>
            <a:lvl1pPr algn="l">
              <a:defRPr sz="1200">
                <a:solidFill>
                  <a:schemeClr val="tx1"/>
                </a:solidFill>
                <a:latin typeface="Century Gothic"/>
                <a:cs typeface="Century Gothic"/>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43993FA3-53C0-4CAE-AD25-A29A3830186E}" type="slidenum">
              <a:rPr kumimoji="0" lang="en-US" sz="1200" b="0" i="0" u="none" strike="noStrike" kern="1200" cap="none" spc="0" normalizeH="0" baseline="0" noProof="0" smtClean="0">
                <a:ln>
                  <a:noFill/>
                </a:ln>
                <a:solidFill>
                  <a:srgbClr val="FFFFFF"/>
                </a:solidFill>
                <a:effectLst/>
                <a:uLnTx/>
                <a:uFillTx/>
                <a:latin typeface="Century Gothic"/>
                <a:ea typeface="+mn-ea"/>
              </a:rPr>
              <a:pPr marL="0" marR="0" lvl="0" indent="0" algn="l" defTabSz="914400" rtl="0" eaLnBrk="1" fontAlgn="auto" latinLnBrk="0" hangingPunct="1">
                <a:lnSpc>
                  <a:spcPct val="100000"/>
                </a:lnSpc>
                <a:spcBef>
                  <a:spcPct val="0"/>
                </a:spcBef>
                <a:spcAft>
                  <a:spcPct val="0"/>
                </a:spcAft>
                <a:buClrTx/>
                <a:buSzTx/>
                <a:buFontTx/>
                <a:buNone/>
                <a:defRPr/>
              </a:pPr>
              <a:t>47</a:t>
            </a:fld>
            <a:endParaRPr kumimoji="0" lang="en-US" sz="1200" b="0" i="0" u="none" strike="noStrike" kern="1200" cap="none" spc="0" normalizeH="0" baseline="0" noProof="0">
              <a:ln>
                <a:noFill/>
              </a:ln>
              <a:solidFill>
                <a:srgbClr val="FFFFFF"/>
              </a:solidFill>
              <a:effectLst/>
              <a:uLnTx/>
              <a:uFillTx/>
              <a:latin typeface="Century Gothic"/>
              <a:ea typeface="+mn-ea"/>
            </a:endParaRPr>
          </a:p>
        </p:txBody>
      </p:sp>
    </p:spTree>
    <p:extLst>
      <p:ext uri="{BB962C8B-B14F-4D97-AF65-F5344CB8AC3E}">
        <p14:creationId xmlns:p14="http://schemas.microsoft.com/office/powerpoint/2010/main" val="576565740"/>
      </p:ext>
    </p:extLst>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E28B95BD-0CC3-479E-B4FE-5ED370BD418E}"/>
              </a:ext>
            </a:extLst>
          </p:cNvPr>
          <p:cNvSpPr>
            <a:spLocks noGrp="1"/>
          </p:cNvSpPr>
          <p:nvPr>
            <p:ph idx="1"/>
          </p:nvPr>
        </p:nvSpPr>
        <p:spPr>
          <a:xfrm>
            <a:off x="464283" y="1793522"/>
            <a:ext cx="8229600" cy="4050115"/>
          </a:xfrm>
        </p:spPr>
        <p:txBody>
          <a:bodyPr/>
          <a:lstStyle/>
          <a:p>
            <a:pPr marL="0" indent="0">
              <a:buNone/>
            </a:pPr>
            <a:r>
              <a:rPr lang="en-US" sz="2400"/>
              <a:t>Voting members of the 116th Congress collectively produced more than 2.2 million tweets and Facebook posts in 2019 and 2020.</a:t>
            </a:r>
          </a:p>
          <a:p>
            <a:endParaRPr lang="en-US"/>
          </a:p>
        </p:txBody>
      </p:sp>
      <p:sp>
        <p:nvSpPr>
          <p:cNvPr id="3" name="Title 2">
            <a:extLst>
              <a:ext uri="{FF2B5EF4-FFF2-40B4-BE49-F238E27FC236}">
                <a16:creationId xmlns:a16="http://schemas.microsoft.com/office/drawing/2014/main" id="{5E529BA3-4C9D-43A1-8E9A-951F8DDB33A7}"/>
              </a:ext>
            </a:extLst>
          </p:cNvPr>
          <p:cNvSpPr>
            <a:spLocks noGrp="1"/>
          </p:cNvSpPr>
          <p:nvPr>
            <p:ph type="title"/>
          </p:nvPr>
        </p:nvSpPr>
        <p:spPr/>
        <p:txBody>
          <a:bodyPr/>
          <a:lstStyle/>
          <a:p>
            <a:r>
              <a:rPr lang="en-US"/>
              <a:t>State of Political Engagement</a:t>
            </a:r>
          </a:p>
        </p:txBody>
      </p:sp>
      <p:pic>
        <p:nvPicPr>
          <p:cNvPr id="4" name="Picture 3">
            <a:extLst>
              <a:ext uri="{FF2B5EF4-FFF2-40B4-BE49-F238E27FC236}">
                <a16:creationId xmlns:a16="http://schemas.microsoft.com/office/drawing/2014/main" id="{9A27E901-1780-4067-894B-5B9FAC92FB98}"/>
              </a:ext>
            </a:extLst>
          </p:cNvPr>
          <p:cNvPicPr>
            <a:picLocks noChangeAspect="1"/>
          </p:cNvPicPr>
          <p:nvPr/>
        </p:nvPicPr>
        <p:blipFill>
          <a:blip r:embed="rId3"/>
          <a:stretch>
            <a:fillRect/>
          </a:stretch>
        </p:blipFill>
        <p:spPr>
          <a:xfrm>
            <a:off x="2271495" y="2879211"/>
            <a:ext cx="3892584" cy="3648974"/>
          </a:xfrm>
          <a:prstGeom prst="rect">
            <a:avLst/>
          </a:prstGeom>
        </p:spPr>
      </p:pic>
    </p:spTree>
    <p:extLst>
      <p:ext uri="{BB962C8B-B14F-4D97-AF65-F5344CB8AC3E}">
        <p14:creationId xmlns:p14="http://schemas.microsoft.com/office/powerpoint/2010/main" val="2603405743"/>
      </p:ext>
    </p:extLst>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4" name="Content Placeholder 3">
            <a:extLst>
              <a:ext uri="{FF2B5EF4-FFF2-40B4-BE49-F238E27FC236}">
                <a16:creationId xmlns:a16="http://schemas.microsoft.com/office/drawing/2014/main" id="{E7759BCC-4333-42BD-B371-131F3B7DB401}"/>
              </a:ext>
            </a:extLst>
          </p:cNvPr>
          <p:cNvPicPr>
            <a:picLocks noGrp="1" noChangeAspect="1"/>
          </p:cNvPicPr>
          <p:nvPr>
            <p:ph idx="1"/>
          </p:nvPr>
        </p:nvPicPr>
        <p:blipFill>
          <a:blip r:embed="rId3"/>
          <a:stretch>
            <a:fillRect/>
          </a:stretch>
        </p:blipFill>
        <p:spPr>
          <a:xfrm>
            <a:off x="1500145" y="1859212"/>
            <a:ext cx="6143710" cy="4049713"/>
          </a:xfrm>
        </p:spPr>
      </p:pic>
      <p:sp>
        <p:nvSpPr>
          <p:cNvPr id="3" name="Title 2">
            <a:extLst>
              <a:ext uri="{FF2B5EF4-FFF2-40B4-BE49-F238E27FC236}">
                <a16:creationId xmlns:a16="http://schemas.microsoft.com/office/drawing/2014/main" id="{AB7B41F8-A9DF-4912-B539-663DBEBB8A9B}"/>
              </a:ext>
            </a:extLst>
          </p:cNvPr>
          <p:cNvSpPr>
            <a:spLocks noGrp="1"/>
          </p:cNvSpPr>
          <p:nvPr>
            <p:ph type="title"/>
          </p:nvPr>
        </p:nvSpPr>
        <p:spPr/>
        <p:txBody>
          <a:bodyPr/>
          <a:lstStyle/>
          <a:p>
            <a:r>
              <a:rPr lang="en-US"/>
              <a:t>State of Political Engagement</a:t>
            </a:r>
          </a:p>
        </p:txBody>
      </p:sp>
    </p:spTree>
    <p:extLst>
      <p:ext uri="{BB962C8B-B14F-4D97-AF65-F5344CB8AC3E}">
        <p14:creationId xmlns:p14="http://schemas.microsoft.com/office/powerpoint/2010/main" val="2600858787"/>
      </p:ext>
    </p:extLst>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4" name="Content Placeholder 3">
            <a:extLst>
              <a:ext uri="{FF2B5EF4-FFF2-40B4-BE49-F238E27FC236}">
                <a16:creationId xmlns:a16="http://schemas.microsoft.com/office/drawing/2014/main" id="{8DCA6DB4-9311-46C0-8C6A-5DBA69E5C06B}"/>
              </a:ext>
            </a:extLst>
          </p:cNvPr>
          <p:cNvPicPr>
            <a:picLocks noGrp="1" noChangeAspect="1"/>
          </p:cNvPicPr>
          <p:nvPr>
            <p:ph idx="1"/>
          </p:nvPr>
        </p:nvPicPr>
        <p:blipFill>
          <a:blip r:embed="rId3"/>
          <a:stretch>
            <a:fillRect/>
          </a:stretch>
        </p:blipFill>
        <p:spPr>
          <a:xfrm>
            <a:off x="3035301" y="1793522"/>
            <a:ext cx="3073398" cy="4049713"/>
          </a:xfrm>
        </p:spPr>
      </p:pic>
      <p:sp>
        <p:nvSpPr>
          <p:cNvPr id="3" name="Title 2">
            <a:extLst>
              <a:ext uri="{FF2B5EF4-FFF2-40B4-BE49-F238E27FC236}">
                <a16:creationId xmlns:a16="http://schemas.microsoft.com/office/drawing/2014/main" id="{7DB35E73-4019-40B4-8E4A-D52FD7C083E8}"/>
              </a:ext>
            </a:extLst>
          </p:cNvPr>
          <p:cNvSpPr>
            <a:spLocks noGrp="1"/>
          </p:cNvSpPr>
          <p:nvPr>
            <p:ph type="title"/>
          </p:nvPr>
        </p:nvSpPr>
        <p:spPr/>
        <p:txBody>
          <a:bodyPr/>
          <a:lstStyle/>
          <a:p>
            <a:r>
              <a:rPr lang="en-US"/>
              <a:t>State of Political Engagement</a:t>
            </a:r>
          </a:p>
        </p:txBody>
      </p:sp>
    </p:spTree>
    <p:extLst>
      <p:ext uri="{BB962C8B-B14F-4D97-AF65-F5344CB8AC3E}">
        <p14:creationId xmlns:p14="http://schemas.microsoft.com/office/powerpoint/2010/main" val="2999450194"/>
      </p:ext>
    </p:extLst>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13" name="Content Placeholder 12"/>
          <p:cNvSpPr>
            <a:spLocks noGrp="1"/>
          </p:cNvSpPr>
          <p:nvPr>
            <p:ph idx="1"/>
          </p:nvPr>
        </p:nvSpPr>
        <p:spPr/>
        <p:txBody>
          <a:bodyPr/>
          <a:lstStyle/>
          <a:p>
            <a:r>
              <a:rPr lang="en-US" sz="2400"/>
              <a:t>Employees of public employers have First Amendment protections</a:t>
            </a:r>
          </a:p>
          <a:p>
            <a:r>
              <a:rPr lang="en-US" sz="2400"/>
              <a:t>Employees’ speech is protected when the employee:</a:t>
            </a:r>
          </a:p>
          <a:p>
            <a:pPr lvl="1"/>
            <a:r>
              <a:rPr lang="en-US" sz="2400"/>
              <a:t>Speaks as a citizen (as opposed to an employee and pursuant to official duties);</a:t>
            </a:r>
          </a:p>
          <a:p>
            <a:pPr lvl="1"/>
            <a:r>
              <a:rPr lang="en-US" sz="2400"/>
              <a:t>Speaks on a matter of public concern/public interest (as opposed to personal concern);</a:t>
            </a:r>
            <a:br>
              <a:rPr lang="en-US" sz="2400"/>
            </a:br>
            <a:r>
              <a:rPr lang="en-US" sz="2400"/>
              <a:t>and</a:t>
            </a:r>
          </a:p>
          <a:p>
            <a:pPr lvl="1"/>
            <a:r>
              <a:rPr lang="en-US" sz="2400"/>
              <a:t>The interests of the employee’s speech outweigh the interest of the employer in promoting the efficiency of the public services it provides.</a:t>
            </a:r>
          </a:p>
        </p:txBody>
      </p:sp>
      <p:sp>
        <p:nvSpPr>
          <p:cNvPr id="12" name="Title 11"/>
          <p:cNvSpPr>
            <a:spLocks noGrp="1"/>
          </p:cNvSpPr>
          <p:nvPr>
            <p:ph type="title"/>
          </p:nvPr>
        </p:nvSpPr>
        <p:spPr/>
        <p:txBody>
          <a:bodyPr/>
          <a:lstStyle/>
          <a:p>
            <a:r>
              <a:rPr lang="en-US"/>
              <a:t>Constitutional Protections—</a:t>
            </a:r>
            <a:br>
              <a:rPr lang="en-US"/>
            </a:br>
            <a:r>
              <a:rPr lang="en-US"/>
              <a:t>First Amendment</a:t>
            </a:r>
          </a:p>
        </p:txBody>
      </p:sp>
    </p:spTree>
    <p:extLst>
      <p:ext uri="{BB962C8B-B14F-4D97-AF65-F5344CB8AC3E}">
        <p14:creationId xmlns:p14="http://schemas.microsoft.com/office/powerpoint/2010/main" val="1938037668"/>
      </p:ext>
    </p:extLst>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B746F761-D277-43CB-B27A-A9C8114E1453}"/>
              </a:ext>
            </a:extLst>
          </p:cNvPr>
          <p:cNvSpPr>
            <a:spLocks noGrp="1"/>
          </p:cNvSpPr>
          <p:nvPr>
            <p:ph idx="1"/>
          </p:nvPr>
        </p:nvSpPr>
        <p:spPr>
          <a:xfrm>
            <a:off x="348138" y="1941987"/>
            <a:ext cx="8447725" cy="4050115"/>
          </a:xfrm>
        </p:spPr>
        <p:txBody>
          <a:bodyPr/>
          <a:lstStyle/>
          <a:p>
            <a:r>
              <a:rPr lang="en-US"/>
              <a:t>Matters of “public concern” are determined by the context, form, and content of the statement on a case-by-case basis</a:t>
            </a:r>
          </a:p>
          <a:p>
            <a:r>
              <a:rPr lang="en-US"/>
              <a:t>Factors of the balancing interest test include: </a:t>
            </a:r>
          </a:p>
          <a:p>
            <a:pPr lvl="1"/>
            <a:r>
              <a:rPr lang="en-US"/>
              <a:t>Whether the statement impairs discipline by superiors or harmony among co-workers</a:t>
            </a:r>
          </a:p>
          <a:p>
            <a:pPr lvl="1"/>
            <a:r>
              <a:rPr lang="en-US"/>
              <a:t>Has a detrimental impact on close working relationships for which personal loyalty and confidence are necessary </a:t>
            </a:r>
          </a:p>
          <a:p>
            <a:pPr lvl="1"/>
            <a:r>
              <a:rPr lang="en-US"/>
              <a:t>Impedes the performance of the speaker's duties or interferes with the regular operation of the enterprise, or</a:t>
            </a:r>
          </a:p>
          <a:p>
            <a:pPr lvl="1"/>
            <a:r>
              <a:rPr lang="en-US"/>
              <a:t>Undermines the mission of the employer</a:t>
            </a:r>
          </a:p>
          <a:p>
            <a:endParaRPr lang="en-US"/>
          </a:p>
        </p:txBody>
      </p:sp>
      <p:sp>
        <p:nvSpPr>
          <p:cNvPr id="3" name="Title 2">
            <a:extLst>
              <a:ext uri="{FF2B5EF4-FFF2-40B4-BE49-F238E27FC236}">
                <a16:creationId xmlns:a16="http://schemas.microsoft.com/office/drawing/2014/main" id="{57E40FD5-F1D5-45F5-B440-4CEFFFA51268}"/>
              </a:ext>
            </a:extLst>
          </p:cNvPr>
          <p:cNvSpPr>
            <a:spLocks noGrp="1"/>
          </p:cNvSpPr>
          <p:nvPr>
            <p:ph type="title"/>
          </p:nvPr>
        </p:nvSpPr>
        <p:spPr>
          <a:xfrm>
            <a:off x="348137" y="787682"/>
            <a:ext cx="8447726" cy="1005840"/>
          </a:xfrm>
        </p:spPr>
        <p:txBody>
          <a:bodyPr/>
          <a:lstStyle/>
          <a:p>
            <a:r>
              <a:rPr lang="en-US"/>
              <a:t>Constitutional Protections—</a:t>
            </a:r>
            <a:br>
              <a:rPr lang="en-US"/>
            </a:br>
            <a:r>
              <a:rPr lang="en-US"/>
              <a:t>First Amendment</a:t>
            </a:r>
          </a:p>
        </p:txBody>
      </p:sp>
    </p:spTree>
    <p:extLst>
      <p:ext uri="{BB962C8B-B14F-4D97-AF65-F5344CB8AC3E}">
        <p14:creationId xmlns:p14="http://schemas.microsoft.com/office/powerpoint/2010/main" val="4190263554"/>
      </p:ext>
    </p:extLst>
  </p:cSld>
  <p:clrMapOvr>
    <a:masterClrMapping/>
  </p:clrMapOvr>
  <p:transition/>
  <p:timing/>
</p:sld>
</file>

<file path=ppt/tags/tag1.xml><?xml version="1.0" encoding="utf-8"?>
<p:tagLst xmlns:p="http://schemas.openxmlformats.org/presentationml/2006/main">
  <p:tag name="AS_NET" val="4.0.30319.42000"/>
  <p:tag name="AS_OS" val="Microsoft Windows NT 10.0.19042.0"/>
  <p:tag name="AS_RELEASE_DATE" val="2018.09.12"/>
  <p:tag name="AS_TITLE" val="Aspose.Slides for .NET 4.0"/>
  <p:tag name="AS_VERSION" val="18.9"/>
</p:tagLst>
</file>

<file path=ppt/theme/theme1.xml><?xml version="1.0" encoding="utf-8"?>
<a:theme xmlns:r="http://schemas.openxmlformats.org/officeDocument/2006/relationships" xmlns:a="http://schemas.openxmlformats.org/drawingml/2006/main" name="1_Office Theme">
  <a:themeElements>
    <a:clrScheme name="Custom 2">
      <a:dk1>
        <a:srgbClr val="FFFFFF"/>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a:defRPr sz="3200" dirty="0" smtClean="0"/>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2_Custom Desig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3_Custom Desig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4_Custom Desig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r="http://schemas.openxmlformats.org/officeDocument/2006/relationships" xmlns:a="http://schemas.openxmlformats.org/drawingml/2006/main" name="2_Office Theme">
  <a:themeElements>
    <a:clrScheme name="Custom 2">
      <a:dk1>
        <a:srgbClr val="FFFFFF"/>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a:defRPr sz="3200" dirty="0" smtClean="0"/>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6D86F598D59DF448E90C890D89BD609" ma:contentTypeVersion="17" ma:contentTypeDescription="Create a new document." ma:contentTypeScope="" ma:versionID="83317d9d6fa73b45ca079bd6ee9ae5dd">
  <xsd:schema xmlns:xsd="http://www.w3.org/2001/XMLSchema" xmlns:xs="http://www.w3.org/2001/XMLSchema" xmlns:p="http://schemas.microsoft.com/office/2006/metadata/properties" xmlns:ns2="2ee7cea6-a345-4c0e-b913-cc2e33f26ebb" xmlns:ns3="9a8e9fd4-5da5-4a3b-bd4b-54ab23d2baa4" xmlns:ns4="6f429f3e-b35b-4e2c-9516-19900798b403" targetNamespace="http://schemas.microsoft.com/office/2006/metadata/properties" ma:root="true" ma:fieldsID="23433a36b94e303fca141e3167ceb0b9" ns2:_="" ns3:_="" ns4:_="">
    <xsd:import namespace="2ee7cea6-a345-4c0e-b913-cc2e33f26ebb"/>
    <xsd:import namespace="9a8e9fd4-5da5-4a3b-bd4b-54ab23d2baa4"/>
    <xsd:import namespace="6f429f3e-b35b-4e2c-9516-19900798b403"/>
    <xsd:element name="properties">
      <xsd:complexType>
        <xsd:sequence>
          <xsd:element name="documentManagement">
            <xsd:complexType>
              <xsd:all>
                <xsd:element ref="ns2:DocType" minOccurs="0"/>
                <xsd:element ref="ns3:Notes0" minOccurs="0"/>
                <xsd:element ref="ns4:Event" minOccurs="0"/>
                <xsd:element ref="ns4:Event_x003a_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e7cea6-a345-4c0e-b913-cc2e33f26ebb" elementFormDefault="qualified">
    <xsd:import namespace="http://schemas.microsoft.com/office/2006/documentManagement/types"/>
    <xsd:import namespace="http://schemas.microsoft.com/office/infopath/2007/PartnerControls"/>
    <xsd:element name="DocType" ma:index="2" nillable="true" ma:displayName="DocType" ma:default="Presentation" ma:format="Dropdown" ma:internalName="DocType">
      <xsd:simpleType>
        <xsd:restriction base="dms:Choice">
          <xsd:enumeration value="Presentation"/>
          <xsd:enumeration value="Handout"/>
        </xsd:restriction>
      </xsd:simpleType>
    </xsd:element>
  </xsd:schema>
  <xsd:schema xmlns:xsd="http://www.w3.org/2001/XMLSchema" xmlns:xs="http://www.w3.org/2001/XMLSchema" xmlns:dms="http://schemas.microsoft.com/office/2006/documentManagement/types" xmlns:pc="http://schemas.microsoft.com/office/infopath/2007/PartnerControls" targetNamespace="9a8e9fd4-5da5-4a3b-bd4b-54ab23d2baa4" elementFormDefault="qualified">
    <xsd:import namespace="http://schemas.microsoft.com/office/2006/documentManagement/types"/>
    <xsd:import namespace="http://schemas.microsoft.com/office/infopath/2007/PartnerControls"/>
    <xsd:element name="Notes0" ma:index="3" nillable="true" ma:displayName="Notes" ma:internalName="Notes0">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429f3e-b35b-4e2c-9516-19900798b403" elementFormDefault="qualified">
    <xsd:import namespace="http://schemas.microsoft.com/office/2006/documentManagement/types"/>
    <xsd:import namespace="http://schemas.microsoft.com/office/infopath/2007/PartnerControls"/>
    <xsd:element name="Event" ma:index="10" nillable="true" ma:displayName="Event" ma:list="{d348180d-c2af-4b7a-99c5-c581a47fffc7}" ma:internalName="Event" ma:showField="Title">
      <xsd:simpleType>
        <xsd:restriction base="dms:Lookup"/>
      </xsd:simpleType>
    </xsd:element>
    <xsd:element name="Event_x003a_ID" ma:index="11" nillable="true" ma:displayName="Event:ID" ma:list="{d348180d-c2af-4b7a-99c5-c581a47fffc7}" ma:internalName="Event_x003a_ID" ma:readOnly="true" ma:showField="ID" ma:web="aa3cdb15-863e-4c60-a14e-20dd3ced9dee">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ocType xmlns="2ee7cea6-a345-4c0e-b913-cc2e33f26ebb">Presentation</DocType>
    <Event xmlns="6f429f3e-b35b-4e2c-9516-19900798b403">3</Event>
    <Notes0 xmlns="9a8e9fd4-5da5-4a3b-bd4b-54ab23d2baa4" xsi:nil="true"/>
  </documentManagement>
</p:properties>
</file>

<file path=customXml/itemProps1.xml><?xml version="1.0" encoding="utf-8"?>
<ds:datastoreItem xmlns:ds="http://schemas.openxmlformats.org/officeDocument/2006/customXml" ds:itemID="{D5230DCE-1BD2-49E3-93B2-049F61792E3E}"/>
</file>

<file path=customXml/itemProps2.xml><?xml version="1.0" encoding="utf-8"?>
<ds:datastoreItem xmlns:ds="http://schemas.openxmlformats.org/officeDocument/2006/customXml" ds:itemID="{3601E5C1-4654-4EB4-B8C0-F3B3106A7106}"/>
</file>

<file path=customXml/itemProps3.xml><?xml version="1.0" encoding="utf-8"?>
<ds:datastoreItem xmlns:ds="http://schemas.openxmlformats.org/officeDocument/2006/customXml" ds:itemID="{3E7FD3DC-A23F-466D-AF4B-DF69FEC5E5E1}"/>
</file>

<file path=docProps/app.xml><?xml version="1.0" encoding="utf-8"?>
<Properties xmlns:vt="http://schemas.openxmlformats.org/officeDocument/2006/docPropsVTypes" xmlns="http://schemas.openxmlformats.org/officeDocument/2006/extended-properties">
  <Company/>
  <PresentationFormat>On-screen Show (4:3)</PresentationFormat>
  <Paragraphs>204</Paragraphs>
  <Slides>47</Slides>
  <Notes>47</Notes>
  <TotalTime>0</TotalTime>
  <HiddenSlides>0</HiddenSlides>
  <MMClips>0</MMClips>
  <ScaleCrop>0</ScaleCrop>
  <HeadingPairs>
    <vt:vector baseType="variant" size="4">
      <vt:variant>
        <vt:lpstr>Theme</vt:lpstr>
      </vt:variant>
      <vt:variant>
        <vt:i4>1</vt:i4>
      </vt:variant>
      <vt:variant>
        <vt:lpstr>Slide Titles</vt:lpstr>
      </vt:variant>
      <vt:variant>
        <vt:i4>47</vt:i4>
      </vt:variant>
    </vt:vector>
  </HeadingPairs>
  <TitlesOfParts>
    <vt:vector baseType="lpstr" size="48">
      <vt:lpstr>1_Office Theme</vt:lpstr>
      <vt:lpstr>Political &amp; Racial Speech – Impact on the Workplace</vt:lpstr>
      <vt:lpstr>Overview Ahlers &amp; Cooney</vt:lpstr>
      <vt:lpstr>Presentation Team</vt:lpstr>
      <vt:lpstr>Disclaimer</vt:lpstr>
      <vt:lpstr>State of Political Engagement</vt:lpstr>
      <vt:lpstr>State of Political Engagement</vt:lpstr>
      <vt:lpstr>State of Political Engagement</vt:lpstr>
      <vt:lpstr>Constitutional Protections—First Amendment</vt:lpstr>
      <vt:lpstr>Constitutional Protections—First Amendment</vt:lpstr>
      <vt:lpstr>Case Example</vt:lpstr>
      <vt:lpstr>Case Example</vt:lpstr>
      <vt:lpstr>Constitutional Protections—First Amendment</vt:lpstr>
      <vt:lpstr>Recap: Non-protected Employee Speech</vt:lpstr>
      <vt:lpstr>Analytical Framework</vt:lpstr>
      <vt:lpstr>Analytical Framework</vt:lpstr>
      <vt:lpstr>Case Example</vt:lpstr>
      <vt:lpstr>Case Example</vt:lpstr>
      <vt:lpstr>Case Example</vt:lpstr>
      <vt:lpstr>Case Example</vt:lpstr>
      <vt:lpstr>Slide 20</vt:lpstr>
      <vt:lpstr>Social Media Policies</vt:lpstr>
      <vt:lpstr>Social Media Policies</vt:lpstr>
      <vt:lpstr>Social Media Policies</vt:lpstr>
      <vt:lpstr>Social Media Policies</vt:lpstr>
      <vt:lpstr>Social Media Policies</vt:lpstr>
      <vt:lpstr>Social Media Policies</vt:lpstr>
      <vt:lpstr>Protected and Concerted Activity</vt:lpstr>
      <vt:lpstr>Analytical Framework</vt:lpstr>
      <vt:lpstr>Off-Duty Conduct —Public Employees</vt:lpstr>
      <vt:lpstr>Off-Duty Conduct</vt:lpstr>
      <vt:lpstr>Case Example</vt:lpstr>
      <vt:lpstr>Case Example</vt:lpstr>
      <vt:lpstr>Case Example</vt:lpstr>
      <vt:lpstr>Case Example</vt:lpstr>
      <vt:lpstr>Case Example</vt:lpstr>
      <vt:lpstr>Case Example</vt:lpstr>
      <vt:lpstr>(1)  First Amendment Violation?</vt:lpstr>
      <vt:lpstr>(1)  First Amendment Violation?</vt:lpstr>
      <vt:lpstr>(2) First Amendment Violation?</vt:lpstr>
      <vt:lpstr>(2) First Amendment Violation?</vt:lpstr>
      <vt:lpstr>(3) First Amendment Violation?</vt:lpstr>
      <vt:lpstr>(3) First Amendment Violation?</vt:lpstr>
      <vt:lpstr>“Likes” and the First Amendment</vt:lpstr>
      <vt:lpstr>(4) First Amendment Violation?</vt:lpstr>
      <vt:lpstr>(4) First Amendment Violation?</vt:lpstr>
      <vt:lpstr>Q &amp; A Time</vt:lpstr>
      <vt:lpstr>Thank You!</vt:lpstr>
    </vt:vector>
  </TitlesOfParts>
  <LinksUpToDate>0</LinksUpToDate>
  <SharedDoc>0</SharedDoc>
  <HyperlinksChanged>0</HyperlinksChanged>
  <Application>Aspose.Slides for .NET</Application>
  <AppVersion>18.0900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Political &amp; Racial Speech Presentation</dc:title>
  <cp:lastModifiedBy>Aaron Hilligas</cp:lastModifiedBy>
  <cp:revision>1</cp:revision>
  <dcterms:created xsi:type="dcterms:W3CDTF">2021-08-30T20:47:28Z</dcterms:created>
  <dcterms:modified xsi:type="dcterms:W3CDTF">2021-08-30T20:47:28Z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0x01010076D86F598D59DF448E90C890D89BD609</vt:lpwstr>
  </property>
</Properties>
</file>